
<file path=[Content_Types].xml><?xml version="1.0" encoding="utf-8"?>
<Types xmlns="http://schemas.openxmlformats.org/package/2006/content-types">
  <Default Extension="emf" ContentType="image/x-emf"/>
  <Default Extension="glb" ContentType="model/gltf.binary"/>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0" r:id="rId24"/>
    <p:sldId id="278" r:id="rId25"/>
    <p:sldId id="279" r:id="rId26"/>
  </p:sldIdLst>
  <p:sldSz cx="9144000" cy="5143500" type="screen16x9"/>
  <p:notesSz cx="6797675" cy="9926638"/>
  <p:defaultTextStyle>
    <a:defPPr>
      <a:defRPr lang="de-DE"/>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28" autoAdjust="0"/>
    <p:restoredTop sz="77418" autoAdjust="0"/>
  </p:normalViewPr>
  <p:slideViewPr>
    <p:cSldViewPr>
      <p:cViewPr>
        <p:scale>
          <a:sx n="107" d="100"/>
          <a:sy n="107" d="100"/>
        </p:scale>
        <p:origin x="568" y="9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716E8229-0875-6841-96C8-4150A38F8EB8}"/>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cs typeface="Arial" charset="0"/>
              </a:defRPr>
            </a:lvl1pPr>
          </a:lstStyle>
          <a:p>
            <a:pPr>
              <a:defRPr/>
            </a:pPr>
            <a:endParaRPr lang="de-DE"/>
          </a:p>
        </p:txBody>
      </p:sp>
      <p:sp>
        <p:nvSpPr>
          <p:cNvPr id="3" name="Datumsplatzhalter 2">
            <a:extLst>
              <a:ext uri="{FF2B5EF4-FFF2-40B4-BE49-F238E27FC236}">
                <a16:creationId xmlns:a16="http://schemas.microsoft.com/office/drawing/2014/main" id="{83E8BF98-A643-7347-8875-A51D868FCC09}"/>
              </a:ext>
            </a:extLst>
          </p:cNvPr>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cs typeface="Arial" charset="0"/>
              </a:defRPr>
            </a:lvl1pPr>
          </a:lstStyle>
          <a:p>
            <a:pPr>
              <a:defRPr/>
            </a:pPr>
            <a:fld id="{A0D88586-3CE2-DE44-A690-795386C1CA17}" type="datetimeFigureOut">
              <a:rPr lang="de-DE"/>
              <a:pPr>
                <a:defRPr/>
              </a:pPr>
              <a:t>22.10.19</a:t>
            </a:fld>
            <a:endParaRPr lang="de-DE"/>
          </a:p>
        </p:txBody>
      </p:sp>
      <p:sp>
        <p:nvSpPr>
          <p:cNvPr id="4" name="Folienbildplatzhalter 3">
            <a:extLst>
              <a:ext uri="{FF2B5EF4-FFF2-40B4-BE49-F238E27FC236}">
                <a16:creationId xmlns:a16="http://schemas.microsoft.com/office/drawing/2014/main" id="{F0442702-D0FE-9E41-A82A-5FBB4DE3A3D9}"/>
              </a:ext>
            </a:extLst>
          </p:cNvPr>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a:extLst>
              <a:ext uri="{FF2B5EF4-FFF2-40B4-BE49-F238E27FC236}">
                <a16:creationId xmlns:a16="http://schemas.microsoft.com/office/drawing/2014/main" id="{6D982F11-821E-8D42-9097-4EE6BE9F44D8}"/>
              </a:ext>
            </a:extLst>
          </p:cNvPr>
          <p:cNvSpPr>
            <a:spLocks noGrp="1"/>
          </p:cNvSpPr>
          <p:nvPr>
            <p:ph type="body" sz="quarter" idx="3"/>
          </p:nvPr>
        </p:nvSpPr>
        <p:spPr>
          <a:xfrm>
            <a:off x="679450" y="4716463"/>
            <a:ext cx="5438775" cy="4465637"/>
          </a:xfrm>
          <a:prstGeom prst="rect">
            <a:avLst/>
          </a:prstGeom>
        </p:spPr>
        <p:txBody>
          <a:bodyPr vert="horz" lIns="91440" tIns="45720" rIns="91440" bIns="4572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a:extLst>
              <a:ext uri="{FF2B5EF4-FFF2-40B4-BE49-F238E27FC236}">
                <a16:creationId xmlns:a16="http://schemas.microsoft.com/office/drawing/2014/main" id="{CEA7CF5F-C91A-EE4D-8747-66F15F03ADFD}"/>
              </a:ext>
            </a:extLst>
          </p:cNvPr>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a:defRPr sz="1200">
                <a:cs typeface="Arial" charset="0"/>
              </a:defRPr>
            </a:lvl1pPr>
          </a:lstStyle>
          <a:p>
            <a:pPr>
              <a:defRPr/>
            </a:pPr>
            <a:endParaRPr lang="de-DE"/>
          </a:p>
        </p:txBody>
      </p:sp>
      <p:sp>
        <p:nvSpPr>
          <p:cNvPr id="7" name="Foliennummernplatzhalter 6">
            <a:extLst>
              <a:ext uri="{FF2B5EF4-FFF2-40B4-BE49-F238E27FC236}">
                <a16:creationId xmlns:a16="http://schemas.microsoft.com/office/drawing/2014/main" id="{4FEC589A-0D9E-404E-954E-4D0705A0EA53}"/>
              </a:ext>
            </a:extLst>
          </p:cNvPr>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2B0D5DD-2C2D-364D-A58C-C5A1D08A9F68}" type="slidenum">
              <a:rPr lang="de-DE" altLang="de-DE"/>
              <a:pPr/>
              <a:t>‹Nr.›</a:t>
            </a:fld>
            <a:endParaRPr lang="de-DE" alt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lienbildplatzhalter 1">
            <a:extLst>
              <a:ext uri="{FF2B5EF4-FFF2-40B4-BE49-F238E27FC236}">
                <a16:creationId xmlns:a16="http://schemas.microsoft.com/office/drawing/2014/main" id="{D5AD7C43-75C4-9C43-B925-8EAD6B4C6C0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izenplatzhalter 2">
            <a:extLst>
              <a:ext uri="{FF2B5EF4-FFF2-40B4-BE49-F238E27FC236}">
                <a16:creationId xmlns:a16="http://schemas.microsoft.com/office/drawing/2014/main" id="{EDD7ACDF-E6D6-9B40-8EA3-F5AA2A35DD9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de-DE" altLang="de-DE" sz="1600">
                <a:solidFill>
                  <a:srgbClr val="000000"/>
                </a:solidFill>
                <a:latin typeface="UB Scala Sans" pitchFamily="2" charset="0"/>
              </a:rPr>
              <a:t>Hinweis:</a:t>
            </a:r>
          </a:p>
          <a:p>
            <a:pPr eaLnBrk="1" hangingPunct="1">
              <a:spcBef>
                <a:spcPct val="0"/>
              </a:spcBef>
            </a:pPr>
            <a:r>
              <a:rPr lang="de-DE" altLang="de-DE" sz="1600">
                <a:solidFill>
                  <a:srgbClr val="000000"/>
                </a:solidFill>
                <a:latin typeface="UB Scala Sans" pitchFamily="2" charset="0"/>
              </a:rPr>
              <a:t> </a:t>
            </a:r>
          </a:p>
          <a:p>
            <a:pPr eaLnBrk="1" hangingPunct="1">
              <a:spcBef>
                <a:spcPct val="0"/>
              </a:spcBef>
            </a:pPr>
            <a:r>
              <a:rPr lang="de-DE" altLang="de-DE" b="1">
                <a:solidFill>
                  <a:srgbClr val="000000"/>
                </a:solidFill>
                <a:latin typeface="UB Scala Sans" pitchFamily="2" charset="0"/>
              </a:rPr>
              <a:t>Anpassen der Fußzeile:</a:t>
            </a:r>
            <a:r>
              <a:rPr lang="de-DE" altLang="de-DE">
                <a:solidFill>
                  <a:srgbClr val="000000"/>
                </a:solidFill>
                <a:latin typeface="UB Scala Sans" pitchFamily="2" charset="0"/>
              </a:rPr>
              <a:t> Die PowerPoint-Vorlagen weisen alle eine Fußzeile auf, die sich natürlich individuell anpassen lässt. Um z.B. den Titel des Vortrages und den Namen des Referenten einzutragen muss dazu der Hauptfolienmaster geändert werden. In PowerPoint 2007/2010 muss man dazu unter dem Menü-Punkt "Ansicht" den Button "Folienmaster" anklicken. Am linken Bildschirmrand wird dann die Liste der Masterfolien angezeigt. Der oberste ist der Hauptmaster in dem sich die Textfelder der Fußzeile problemlos ändern lassen.</a:t>
            </a:r>
          </a:p>
          <a:p>
            <a:pPr eaLnBrk="1" hangingPunct="1">
              <a:spcBef>
                <a:spcPct val="0"/>
              </a:spcBef>
            </a:pPr>
            <a:endParaRPr lang="de-DE" altLang="de-DE"/>
          </a:p>
        </p:txBody>
      </p:sp>
      <p:sp>
        <p:nvSpPr>
          <p:cNvPr id="5124" name="Foliennummernplatzhalter 3">
            <a:extLst>
              <a:ext uri="{FF2B5EF4-FFF2-40B4-BE49-F238E27FC236}">
                <a16:creationId xmlns:a16="http://schemas.microsoft.com/office/drawing/2014/main" id="{D1A2F591-59F8-5643-9F94-2C0A9EE9CE7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DE81875B-3A2D-8346-B19A-32EFEE3A51EB}" type="slidenum">
              <a:rPr lang="de-DE" altLang="de-DE">
                <a:latin typeface="Times New Roman" panose="02020603050405020304" pitchFamily="18" charset="0"/>
              </a:rPr>
              <a:pPr eaLnBrk="1" hangingPunct="1">
                <a:spcBef>
                  <a:spcPct val="0"/>
                </a:spcBef>
              </a:pPr>
              <a:t>1</a:t>
            </a:fld>
            <a:endParaRPr lang="de-DE" altLang="de-DE">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1)  Shell des </a:t>
            </a:r>
            <a:r>
              <a:rPr lang="de-DE" sz="1200" kern="1200" dirty="0" err="1">
                <a:solidFill>
                  <a:schemeClr val="tx1"/>
                </a:solidFill>
                <a:effectLst/>
                <a:latin typeface="+mn-lt"/>
                <a:ea typeface="+mn-ea"/>
                <a:cs typeface="+mn-cs"/>
              </a:rPr>
              <a:t>Automators</a:t>
            </a:r>
            <a:br>
              <a:rPr lang="de-DE" sz="1200" kern="1200" dirty="0">
                <a:solidFill>
                  <a:schemeClr val="tx1"/>
                </a:solidFill>
                <a:effectLst/>
                <a:latin typeface="+mn-lt"/>
                <a:ea typeface="+mn-ea"/>
                <a:cs typeface="+mn-cs"/>
              </a:rPr>
            </a:br>
            <a:r>
              <a:rPr lang="de-DE" sz="1200" kern="1200" dirty="0">
                <a:solidFill>
                  <a:schemeClr val="tx1"/>
                </a:solidFill>
                <a:effectLst/>
                <a:latin typeface="+mn-lt"/>
                <a:ea typeface="+mn-ea"/>
                <a:cs typeface="+mn-cs"/>
              </a:rPr>
              <a:t>Aus diesem Fenster wird der </a:t>
            </a:r>
            <a:r>
              <a:rPr lang="de-DE" sz="1200" kern="1200" dirty="0" err="1">
                <a:solidFill>
                  <a:schemeClr val="tx1"/>
                </a:solidFill>
                <a:effectLst/>
                <a:latin typeface="+mn-lt"/>
                <a:ea typeface="+mn-ea"/>
                <a:cs typeface="+mn-cs"/>
              </a:rPr>
              <a:t>Automator</a:t>
            </a:r>
            <a:r>
              <a:rPr lang="de-DE" sz="1200" kern="1200" dirty="0">
                <a:solidFill>
                  <a:schemeClr val="tx1"/>
                </a:solidFill>
                <a:effectLst/>
                <a:latin typeface="+mn-lt"/>
                <a:ea typeface="+mn-ea"/>
                <a:cs typeface="+mn-cs"/>
              </a:rPr>
              <a:t> gestartet. Dazu wird </a:t>
            </a:r>
            <a:r>
              <a:rPr lang="de-DE" sz="1200" kern="1200" dirty="0" err="1">
                <a:solidFill>
                  <a:schemeClr val="tx1"/>
                </a:solidFill>
                <a:effectLst/>
                <a:latin typeface="+mn-lt"/>
                <a:ea typeface="+mn-ea"/>
                <a:cs typeface="+mn-cs"/>
              </a:rPr>
              <a:t>zunächst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überprüft</a:t>
            </a:r>
            <a:r>
              <a:rPr lang="de-DE" sz="1200" kern="1200" dirty="0">
                <a:solidFill>
                  <a:schemeClr val="tx1"/>
                </a:solidFill>
                <a:effectLst/>
                <a:latin typeface="+mn-lt"/>
                <a:ea typeface="+mn-ea"/>
                <a:cs typeface="+mn-cs"/>
              </a:rPr>
              <a:t>, ob alle Umgebungsvariablen vorhanden und passend eingestellt sind, um volle </a:t>
            </a:r>
            <a:r>
              <a:rPr lang="de-DE" sz="1200" kern="1200" dirty="0" err="1">
                <a:solidFill>
                  <a:schemeClr val="tx1"/>
                </a:solidFill>
                <a:effectLst/>
                <a:latin typeface="+mn-lt"/>
                <a:ea typeface="+mn-ea"/>
                <a:cs typeface="+mn-cs"/>
              </a:rPr>
              <a:t>Funktionalität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gewährleisten</a:t>
            </a:r>
            <a:r>
              <a:rPr lang="de-DE" sz="1200" kern="1200" dirty="0">
                <a:solidFill>
                  <a:schemeClr val="tx1"/>
                </a:solidFill>
                <a:effectLst/>
                <a:latin typeface="+mn-lt"/>
                <a:ea typeface="+mn-ea"/>
                <a:cs typeface="+mn-cs"/>
              </a:rPr>
              <a:t> zu </a:t>
            </a:r>
            <a:r>
              <a:rPr lang="de-DE" sz="1200" kern="1200" dirty="0" err="1">
                <a:solidFill>
                  <a:schemeClr val="tx1"/>
                </a:solidFill>
                <a:effectLst/>
                <a:latin typeface="+mn-lt"/>
                <a:ea typeface="+mn-ea"/>
                <a:cs typeface="+mn-cs"/>
              </a:rPr>
              <a:t>können</a:t>
            </a:r>
            <a:r>
              <a:rPr lang="de-DE" sz="1200" kern="1200" dirty="0">
                <a:solidFill>
                  <a:schemeClr val="tx1"/>
                </a:solidFill>
                <a:effectLst/>
                <a:latin typeface="+mn-lt"/>
                <a:ea typeface="+mn-ea"/>
                <a:cs typeface="+mn-cs"/>
              </a:rPr>
              <a:t>. Findet der </a:t>
            </a:r>
            <a:r>
              <a:rPr lang="de-DE" sz="1200" kern="1200" dirty="0" err="1">
                <a:solidFill>
                  <a:schemeClr val="tx1"/>
                </a:solidFill>
                <a:effectLst/>
                <a:latin typeface="+mn-lt"/>
                <a:ea typeface="+mn-ea"/>
                <a:cs typeface="+mn-cs"/>
              </a:rPr>
              <a:t>Automator</a:t>
            </a:r>
            <a:r>
              <a:rPr lang="de-DE" sz="1200" kern="1200" dirty="0">
                <a:solidFill>
                  <a:schemeClr val="tx1"/>
                </a:solidFill>
                <a:effectLst/>
                <a:latin typeface="+mn-lt"/>
                <a:ea typeface="+mn-ea"/>
                <a:cs typeface="+mn-cs"/>
              </a:rPr>
              <a:t> alle </a:t>
            </a:r>
            <a:r>
              <a:rPr lang="de-DE" sz="1200" kern="1200" dirty="0" err="1">
                <a:solidFill>
                  <a:schemeClr val="tx1"/>
                </a:solidFill>
                <a:effectLst/>
                <a:latin typeface="+mn-lt"/>
                <a:ea typeface="+mn-ea"/>
                <a:cs typeface="+mn-cs"/>
              </a:rPr>
              <a:t>benötigten</a:t>
            </a:r>
            <a:r>
              <a:rPr lang="de-DE" sz="1200" kern="1200" dirty="0">
                <a:solidFill>
                  <a:schemeClr val="tx1"/>
                </a:solidFill>
                <a:effectLst/>
                <a:latin typeface="+mn-lt"/>
                <a:ea typeface="+mn-ea"/>
                <a:cs typeface="+mn-cs"/>
              </a:rPr>
              <a:t> Tools, so wird der Nutzer gefragt, ob er diesen starten, den Vorgang abbrechen oder Umgebungsvariablen einstellen </a:t>
            </a:r>
            <a:r>
              <a:rPr lang="de-DE" sz="1200" kern="1200" dirty="0" err="1">
                <a:solidFill>
                  <a:schemeClr val="tx1"/>
                </a:solidFill>
                <a:effectLst/>
                <a:latin typeface="+mn-lt"/>
                <a:ea typeface="+mn-ea"/>
                <a:cs typeface="+mn-cs"/>
              </a:rPr>
              <a:t>möchte</a:t>
            </a:r>
            <a:r>
              <a:rPr lang="de-DE" sz="1200" kern="1200" dirty="0">
                <a:solidFill>
                  <a:schemeClr val="tx1"/>
                </a:solidFill>
                <a:effectLst/>
                <a:latin typeface="+mn-lt"/>
                <a:ea typeface="+mn-ea"/>
                <a:cs typeface="+mn-cs"/>
              </a:rPr>
              <a:t>. </a:t>
            </a:r>
            <a:endParaRPr lang="de-DE" dirty="0">
              <a:effectLst/>
            </a:endParaRPr>
          </a:p>
          <a:p>
            <a:r>
              <a:rPr lang="de-DE" sz="1200" kern="1200" dirty="0">
                <a:solidFill>
                  <a:schemeClr val="tx1"/>
                </a:solidFill>
                <a:effectLst/>
                <a:latin typeface="+mn-lt"/>
                <a:ea typeface="+mn-ea"/>
                <a:cs typeface="+mn-cs"/>
              </a:rPr>
              <a:t>2)  </a:t>
            </a:r>
            <a:r>
              <a:rPr lang="de-DE" sz="1200" kern="1200" dirty="0" err="1">
                <a:solidFill>
                  <a:schemeClr val="tx1"/>
                </a:solidFill>
                <a:effectLst/>
                <a:latin typeface="+mn-lt"/>
                <a:ea typeface="+mn-ea"/>
                <a:cs typeface="+mn-cs"/>
              </a:rPr>
              <a:t>ScienceBirds</a:t>
            </a:r>
            <a:r>
              <a:rPr lang="de-DE" sz="1200" kern="1200" dirty="0">
                <a:solidFill>
                  <a:schemeClr val="tx1"/>
                </a:solidFill>
                <a:effectLst/>
                <a:latin typeface="+mn-lt"/>
                <a:ea typeface="+mn-ea"/>
                <a:cs typeface="+mn-cs"/>
              </a:rPr>
              <a:t>-Fenster</a:t>
            </a:r>
            <a:br>
              <a:rPr lang="de-DE" sz="1200" kern="1200" dirty="0">
                <a:solidFill>
                  <a:schemeClr val="tx1"/>
                </a:solidFill>
                <a:effectLst/>
                <a:latin typeface="+mn-lt"/>
                <a:ea typeface="+mn-ea"/>
                <a:cs typeface="+mn-cs"/>
              </a:rPr>
            </a:br>
            <a:r>
              <a:rPr lang="de-DE" sz="1200" kern="1200" dirty="0">
                <a:solidFill>
                  <a:schemeClr val="tx1"/>
                </a:solidFill>
                <a:effectLst/>
                <a:latin typeface="+mn-lt"/>
                <a:ea typeface="+mn-ea"/>
                <a:cs typeface="+mn-cs"/>
              </a:rPr>
              <a:t>In diesem Fenster </a:t>
            </a:r>
            <a:r>
              <a:rPr lang="de-DE" sz="1200" kern="1200" dirty="0" err="1">
                <a:solidFill>
                  <a:schemeClr val="tx1"/>
                </a:solidFill>
                <a:effectLst/>
                <a:latin typeface="+mn-lt"/>
                <a:ea typeface="+mn-ea"/>
                <a:cs typeface="+mn-cs"/>
              </a:rPr>
              <a:t>läuft</a:t>
            </a:r>
            <a:r>
              <a:rPr lang="de-DE" sz="1200" kern="1200" dirty="0">
                <a:solidFill>
                  <a:schemeClr val="tx1"/>
                </a:solidFill>
                <a:effectLst/>
                <a:latin typeface="+mn-lt"/>
                <a:ea typeface="+mn-ea"/>
                <a:cs typeface="+mn-cs"/>
              </a:rPr>
              <a:t> das eigentliche Spiel. Da die </a:t>
            </a:r>
            <a:r>
              <a:rPr lang="de-DE" sz="1200" kern="1200" dirty="0" err="1">
                <a:solidFill>
                  <a:schemeClr val="tx1"/>
                </a:solidFill>
                <a:effectLst/>
                <a:latin typeface="+mn-lt"/>
                <a:ea typeface="+mn-ea"/>
                <a:cs typeface="+mn-cs"/>
              </a:rPr>
              <a:t>Größe</a:t>
            </a:r>
            <a:r>
              <a:rPr lang="de-DE" sz="1200" kern="1200" dirty="0">
                <a:solidFill>
                  <a:schemeClr val="tx1"/>
                </a:solidFill>
                <a:effectLst/>
                <a:latin typeface="+mn-lt"/>
                <a:ea typeface="+mn-ea"/>
                <a:cs typeface="+mn-cs"/>
              </a:rPr>
              <a:t> dieses Fensters </a:t>
            </a:r>
            <a:r>
              <a:rPr lang="de-DE" sz="1200" kern="1200" dirty="0" err="1">
                <a:solidFill>
                  <a:schemeClr val="tx1"/>
                </a:solidFill>
                <a:effectLst/>
                <a:latin typeface="+mn-lt"/>
                <a:ea typeface="+mn-ea"/>
                <a:cs typeface="+mn-cs"/>
              </a:rPr>
              <a:t>für</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unse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ren</a:t>
            </a:r>
            <a:r>
              <a:rPr lang="de-DE" sz="1200" kern="1200" dirty="0">
                <a:solidFill>
                  <a:schemeClr val="tx1"/>
                </a:solidFill>
                <a:effectLst/>
                <a:latin typeface="+mn-lt"/>
                <a:ea typeface="+mn-ea"/>
                <a:cs typeface="+mn-cs"/>
              </a:rPr>
              <a:t> Agenten nicht gepasst hat, musste ein </a:t>
            </a:r>
            <a:r>
              <a:rPr lang="de-DE" sz="1200" kern="1200" dirty="0" err="1">
                <a:solidFill>
                  <a:schemeClr val="tx1"/>
                </a:solidFill>
                <a:effectLst/>
                <a:latin typeface="+mn-lt"/>
                <a:ea typeface="+mn-ea"/>
                <a:cs typeface="+mn-cs"/>
              </a:rPr>
              <a:t>Window-Resizer</a:t>
            </a:r>
            <a:r>
              <a:rPr lang="de-DE" sz="1200" kern="1200" dirty="0">
                <a:solidFill>
                  <a:schemeClr val="tx1"/>
                </a:solidFill>
                <a:effectLst/>
                <a:latin typeface="+mn-lt"/>
                <a:ea typeface="+mn-ea"/>
                <a:cs typeface="+mn-cs"/>
              </a:rPr>
              <a:t> eingeschaltet werden, um </a:t>
            </a:r>
            <a:r>
              <a:rPr lang="de-DE" sz="1200" kern="1200" dirty="0" err="1">
                <a:solidFill>
                  <a:schemeClr val="tx1"/>
                </a:solidFill>
                <a:effectLst/>
                <a:latin typeface="+mn-lt"/>
                <a:ea typeface="+mn-ea"/>
                <a:cs typeface="+mn-cs"/>
              </a:rPr>
              <a:t>ScienceBirds</a:t>
            </a:r>
            <a:r>
              <a:rPr lang="de-DE" sz="1200" kern="1200" dirty="0">
                <a:solidFill>
                  <a:schemeClr val="tx1"/>
                </a:solidFill>
                <a:effectLst/>
                <a:latin typeface="+mn-lt"/>
                <a:ea typeface="+mn-ea"/>
                <a:cs typeface="+mn-cs"/>
              </a:rPr>
              <a:t> auf die </a:t>
            </a:r>
            <a:r>
              <a:rPr lang="de-DE" sz="1200" kern="1200" dirty="0" err="1">
                <a:solidFill>
                  <a:schemeClr val="tx1"/>
                </a:solidFill>
                <a:effectLst/>
                <a:latin typeface="+mn-lt"/>
                <a:ea typeface="+mn-ea"/>
                <a:cs typeface="+mn-cs"/>
              </a:rPr>
              <a:t>benötigte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Fenstergröße</a:t>
            </a:r>
            <a:r>
              <a:rPr lang="de-DE" sz="1200" kern="1200" dirty="0">
                <a:solidFill>
                  <a:schemeClr val="tx1"/>
                </a:solidFill>
                <a:effectLst/>
                <a:latin typeface="+mn-lt"/>
                <a:ea typeface="+mn-ea"/>
                <a:cs typeface="+mn-cs"/>
              </a:rPr>
              <a:t> zu skalieren. </a:t>
            </a:r>
            <a:endParaRPr lang="de-DE" dirty="0">
              <a:effectLst/>
            </a:endParaRPr>
          </a:p>
          <a:p>
            <a:r>
              <a:rPr lang="de-DE" sz="1200" kern="1200" dirty="0">
                <a:solidFill>
                  <a:schemeClr val="tx1"/>
                </a:solidFill>
                <a:effectLst/>
                <a:latin typeface="+mn-lt"/>
                <a:ea typeface="+mn-ea"/>
                <a:cs typeface="+mn-cs"/>
              </a:rPr>
              <a:t>3)  </a:t>
            </a:r>
            <a:r>
              <a:rPr lang="de-DE" sz="1200" kern="1200" dirty="0" err="1">
                <a:solidFill>
                  <a:schemeClr val="tx1"/>
                </a:solidFill>
                <a:effectLst/>
                <a:latin typeface="+mn-lt"/>
                <a:ea typeface="+mn-ea"/>
                <a:cs typeface="+mn-cs"/>
              </a:rPr>
              <a:t>AutoSizer</a:t>
            </a:r>
            <a:r>
              <a:rPr lang="de-DE" sz="1200" kern="1200" dirty="0">
                <a:solidFill>
                  <a:schemeClr val="tx1"/>
                </a:solidFill>
                <a:effectLst/>
                <a:latin typeface="+mn-lt"/>
                <a:ea typeface="+mn-ea"/>
                <a:cs typeface="+mn-cs"/>
              </a:rPr>
              <a:t>-Fenster</a:t>
            </a:r>
            <a:br>
              <a:rPr lang="de-DE" sz="1200" kern="1200" dirty="0">
                <a:solidFill>
                  <a:schemeClr val="tx1"/>
                </a:solidFill>
                <a:effectLst/>
                <a:latin typeface="+mn-lt"/>
                <a:ea typeface="+mn-ea"/>
                <a:cs typeface="+mn-cs"/>
              </a:rPr>
            </a:br>
            <a:r>
              <a:rPr lang="de-DE" sz="1200" kern="1200" dirty="0">
                <a:solidFill>
                  <a:schemeClr val="tx1"/>
                </a:solidFill>
                <a:effectLst/>
                <a:latin typeface="+mn-lt"/>
                <a:ea typeface="+mn-ea"/>
                <a:cs typeface="+mn-cs"/>
              </a:rPr>
              <a:t>Hier befindet sich unser </a:t>
            </a:r>
            <a:r>
              <a:rPr lang="de-DE" sz="1200" kern="1200" dirty="0" err="1">
                <a:solidFill>
                  <a:schemeClr val="tx1"/>
                </a:solidFill>
                <a:effectLst/>
                <a:latin typeface="+mn-lt"/>
                <a:ea typeface="+mn-ea"/>
                <a:cs typeface="+mn-cs"/>
              </a:rPr>
              <a:t>Window-Resizer</a:t>
            </a:r>
            <a:r>
              <a:rPr lang="de-DE" sz="1200" kern="1200" dirty="0">
                <a:solidFill>
                  <a:schemeClr val="tx1"/>
                </a:solidFill>
                <a:effectLst/>
                <a:latin typeface="+mn-lt"/>
                <a:ea typeface="+mn-ea"/>
                <a:cs typeface="+mn-cs"/>
              </a:rPr>
              <a:t>. Dabei haben wir uns </a:t>
            </a:r>
            <a:r>
              <a:rPr lang="de-DE" sz="1200" kern="1200" dirty="0" err="1">
                <a:solidFill>
                  <a:schemeClr val="tx1"/>
                </a:solidFill>
                <a:effectLst/>
                <a:latin typeface="+mn-lt"/>
                <a:ea typeface="+mn-ea"/>
                <a:cs typeface="+mn-cs"/>
              </a:rPr>
              <a:t>für</a:t>
            </a:r>
            <a:r>
              <a:rPr lang="de-DE" sz="1200" kern="1200" dirty="0">
                <a:solidFill>
                  <a:schemeClr val="tx1"/>
                </a:solidFill>
                <a:effectLst/>
                <a:latin typeface="+mn-lt"/>
                <a:ea typeface="+mn-ea"/>
                <a:cs typeface="+mn-cs"/>
              </a:rPr>
              <a:t> den </a:t>
            </a:r>
            <a:r>
              <a:rPr lang="de-DE" sz="1200" kern="1200" dirty="0" err="1">
                <a:solidFill>
                  <a:schemeClr val="tx1"/>
                </a:solidFill>
                <a:effectLst/>
                <a:latin typeface="+mn-lt"/>
                <a:ea typeface="+mn-ea"/>
                <a:cs typeface="+mn-cs"/>
              </a:rPr>
              <a:t>AutoSizer</a:t>
            </a:r>
            <a:r>
              <a:rPr lang="de-DE" sz="1200" kern="1200" dirty="0">
                <a:solidFill>
                  <a:schemeClr val="tx1"/>
                </a:solidFill>
                <a:effectLst/>
                <a:latin typeface="+mn-lt"/>
                <a:ea typeface="+mn-ea"/>
                <a:cs typeface="+mn-cs"/>
              </a:rPr>
              <a:t> als Tool entschieden, da dieser wenig Speicherplatz einnimmt, kostenlos und ohne </a:t>
            </a:r>
            <a:r>
              <a:rPr lang="de-DE" sz="1200" kern="1200" dirty="0" err="1">
                <a:solidFill>
                  <a:schemeClr val="tx1"/>
                </a:solidFill>
                <a:effectLst/>
                <a:latin typeface="+mn-lt"/>
                <a:ea typeface="+mn-ea"/>
                <a:cs typeface="+mn-cs"/>
              </a:rPr>
              <a:t>Bloatware</a:t>
            </a:r>
            <a:r>
              <a:rPr lang="de-DE" sz="1200" kern="1200" dirty="0">
                <a:solidFill>
                  <a:schemeClr val="tx1"/>
                </a:solidFill>
                <a:effectLst/>
                <a:latin typeface="+mn-lt"/>
                <a:ea typeface="+mn-ea"/>
                <a:cs typeface="+mn-cs"/>
              </a:rPr>
              <a:t> zu installieren ist. Damit die </a:t>
            </a:r>
            <a:r>
              <a:rPr lang="de-DE" sz="1200" kern="1200" dirty="0" err="1">
                <a:solidFill>
                  <a:schemeClr val="tx1"/>
                </a:solidFill>
                <a:effectLst/>
                <a:latin typeface="+mn-lt"/>
                <a:ea typeface="+mn-ea"/>
                <a:cs typeface="+mn-cs"/>
              </a:rPr>
              <a:t>Größe</a:t>
            </a:r>
            <a:r>
              <a:rPr lang="de-DE" sz="1200" kern="1200" dirty="0">
                <a:solidFill>
                  <a:schemeClr val="tx1"/>
                </a:solidFill>
                <a:effectLst/>
                <a:latin typeface="+mn-lt"/>
                <a:ea typeface="+mn-ea"/>
                <a:cs typeface="+mn-cs"/>
              </a:rPr>
              <a:t> eines spezifischen Fensters auf einen immer gleich- bleibenden Wert angepasst werden muss, haben wir im </a:t>
            </a:r>
            <a:r>
              <a:rPr lang="de-DE" sz="1200" kern="1200" dirty="0" err="1">
                <a:solidFill>
                  <a:schemeClr val="tx1"/>
                </a:solidFill>
                <a:effectLst/>
                <a:latin typeface="+mn-lt"/>
                <a:ea typeface="+mn-ea"/>
                <a:cs typeface="+mn-cs"/>
              </a:rPr>
              <a:t>AutoSizer</a:t>
            </a:r>
            <a:r>
              <a:rPr lang="de-DE" sz="1200" kern="1200" dirty="0">
                <a:solidFill>
                  <a:schemeClr val="tx1"/>
                </a:solidFill>
                <a:effectLst/>
                <a:latin typeface="+mn-lt"/>
                <a:ea typeface="+mn-ea"/>
                <a:cs typeface="+mn-cs"/>
              </a:rPr>
              <a:t> selbst einen </a:t>
            </a:r>
            <a:r>
              <a:rPr lang="de-DE" sz="1200" kern="1200" dirty="0" err="1">
                <a:solidFill>
                  <a:schemeClr val="tx1"/>
                </a:solidFill>
                <a:effectLst/>
                <a:latin typeface="+mn-lt"/>
                <a:ea typeface="+mn-ea"/>
                <a:cs typeface="+mn-cs"/>
              </a:rPr>
              <a:t>Hotkey</a:t>
            </a:r>
            <a:r>
              <a:rPr lang="de-DE" sz="1200" kern="1200" dirty="0">
                <a:solidFill>
                  <a:schemeClr val="tx1"/>
                </a:solidFill>
                <a:effectLst/>
                <a:latin typeface="+mn-lt"/>
                <a:ea typeface="+mn-ea"/>
                <a:cs typeface="+mn-cs"/>
              </a:rPr>
              <a:t> festgelegt, welcher beim </a:t>
            </a:r>
            <a:r>
              <a:rPr lang="de-DE" sz="1200" kern="1200" dirty="0" err="1">
                <a:solidFill>
                  <a:schemeClr val="tx1"/>
                </a:solidFill>
                <a:effectLst/>
                <a:latin typeface="+mn-lt"/>
                <a:ea typeface="+mn-ea"/>
                <a:cs typeface="+mn-cs"/>
              </a:rPr>
              <a:t>Betätigen</a:t>
            </a:r>
            <a:r>
              <a:rPr lang="de-DE" sz="1200" kern="1200" dirty="0">
                <a:solidFill>
                  <a:schemeClr val="tx1"/>
                </a:solidFill>
                <a:effectLst/>
                <a:latin typeface="+mn-lt"/>
                <a:ea typeface="+mn-ea"/>
                <a:cs typeface="+mn-cs"/>
              </a:rPr>
              <a:t> einer bestimmten Tastenkombination (hier: "%9") die </a:t>
            </a:r>
            <a:r>
              <a:rPr lang="de-DE" sz="1200" kern="1200" dirty="0" err="1">
                <a:solidFill>
                  <a:schemeClr val="tx1"/>
                </a:solidFill>
                <a:effectLst/>
                <a:latin typeface="+mn-lt"/>
                <a:ea typeface="+mn-ea"/>
                <a:cs typeface="+mn-cs"/>
              </a:rPr>
              <a:t>Größe</a:t>
            </a:r>
            <a:r>
              <a:rPr lang="de-DE" sz="1200" kern="1200" dirty="0">
                <a:solidFill>
                  <a:schemeClr val="tx1"/>
                </a:solidFill>
                <a:effectLst/>
                <a:latin typeface="+mn-lt"/>
                <a:ea typeface="+mn-ea"/>
                <a:cs typeface="+mn-cs"/>
              </a:rPr>
              <a:t> von einem Fenster mit dem Namen </a:t>
            </a:r>
            <a:r>
              <a:rPr lang="de-DE" sz="1200" kern="1200" dirty="0" err="1">
                <a:solidFill>
                  <a:schemeClr val="tx1"/>
                </a:solidFill>
                <a:effectLst/>
                <a:latin typeface="+mn-lt"/>
                <a:ea typeface="+mn-ea"/>
                <a:cs typeface="+mn-cs"/>
              </a:rPr>
              <a:t>SScienceBirdsäuf</a:t>
            </a:r>
            <a:r>
              <a:rPr lang="de-DE" sz="1200" kern="1200" dirty="0">
                <a:solidFill>
                  <a:schemeClr val="tx1"/>
                </a:solidFill>
                <a:effectLst/>
                <a:latin typeface="+mn-lt"/>
                <a:ea typeface="+mn-ea"/>
                <a:cs typeface="+mn-cs"/>
              </a:rPr>
              <a:t> die </a:t>
            </a:r>
            <a:r>
              <a:rPr lang="de-DE" sz="1200" kern="1200" dirty="0" err="1">
                <a:solidFill>
                  <a:schemeClr val="tx1"/>
                </a:solidFill>
                <a:effectLst/>
                <a:latin typeface="+mn-lt"/>
                <a:ea typeface="+mn-ea"/>
                <a:cs typeface="+mn-cs"/>
              </a:rPr>
              <a:t>benötigte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Auflösung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ändert</a:t>
            </a:r>
            <a:r>
              <a:rPr lang="de-DE" sz="1200" kern="1200" dirty="0">
                <a:solidFill>
                  <a:schemeClr val="tx1"/>
                </a:solidFill>
                <a:effectLst/>
                <a:latin typeface="+mn-lt"/>
                <a:ea typeface="+mn-ea"/>
                <a:cs typeface="+mn-cs"/>
              </a:rPr>
              <a:t>. Diese Methode ist stark auf unser </a:t>
            </a:r>
            <a:r>
              <a:rPr lang="de-DE" sz="1200" kern="1200" dirty="0" err="1">
                <a:solidFill>
                  <a:schemeClr val="tx1"/>
                </a:solidFill>
                <a:effectLst/>
                <a:latin typeface="+mn-lt"/>
                <a:ea typeface="+mn-ea"/>
                <a:cs typeface="+mn-cs"/>
              </a:rPr>
              <a:t>persönliches</a:t>
            </a:r>
            <a:r>
              <a:rPr lang="de-DE" sz="1200" kern="1200" dirty="0">
                <a:solidFill>
                  <a:schemeClr val="tx1"/>
                </a:solidFill>
                <a:effectLst/>
                <a:latin typeface="+mn-lt"/>
                <a:ea typeface="+mn-ea"/>
                <a:cs typeface="+mn-cs"/>
              </a:rPr>
              <a:t> System abgestimmt, kann aber durch wenige </a:t>
            </a:r>
            <a:r>
              <a:rPr lang="de-DE" sz="1200" kern="1200" dirty="0" err="1">
                <a:solidFill>
                  <a:schemeClr val="tx1"/>
                </a:solidFill>
                <a:effectLst/>
                <a:latin typeface="+mn-lt"/>
                <a:ea typeface="+mn-ea"/>
                <a:cs typeface="+mn-cs"/>
              </a:rPr>
              <a:t>Änderungen</a:t>
            </a:r>
            <a:r>
              <a:rPr lang="de-DE" sz="1200" kern="1200" dirty="0">
                <a:solidFill>
                  <a:schemeClr val="tx1"/>
                </a:solidFill>
                <a:effectLst/>
                <a:latin typeface="+mn-lt"/>
                <a:ea typeface="+mn-ea"/>
                <a:cs typeface="+mn-cs"/>
              </a:rPr>
              <a:t> im Skriptcode auf die eigenen Parameter angepasst werden. </a:t>
            </a:r>
            <a:endParaRPr lang="de-DE" dirty="0">
              <a:effectLst/>
            </a:endParaRPr>
          </a:p>
          <a:p>
            <a:r>
              <a:rPr lang="de-DE" sz="1200" kern="1200" dirty="0">
                <a:solidFill>
                  <a:schemeClr val="tx1"/>
                </a:solidFill>
                <a:effectLst/>
                <a:latin typeface="+mn-lt"/>
                <a:ea typeface="+mn-ea"/>
                <a:cs typeface="+mn-cs"/>
              </a:rPr>
              <a:t>4)  Agent-Fenster</a:t>
            </a:r>
            <a:br>
              <a:rPr lang="de-DE" sz="1200" kern="1200" dirty="0">
                <a:solidFill>
                  <a:schemeClr val="tx1"/>
                </a:solidFill>
                <a:effectLst/>
                <a:latin typeface="+mn-lt"/>
                <a:ea typeface="+mn-ea"/>
                <a:cs typeface="+mn-cs"/>
              </a:rPr>
            </a:br>
            <a:r>
              <a:rPr lang="de-DE" sz="1200" kern="1200" dirty="0">
                <a:solidFill>
                  <a:schemeClr val="tx1"/>
                </a:solidFill>
                <a:effectLst/>
                <a:latin typeface="+mn-lt"/>
                <a:ea typeface="+mn-ea"/>
                <a:cs typeface="+mn-cs"/>
              </a:rPr>
              <a:t>Hieraus wird der Agent gestartet. Dazu wird zuerst der Agent gestartet und im Anschluss darauf der Server. Hier </a:t>
            </a:r>
            <a:r>
              <a:rPr lang="de-DE" sz="1200" kern="1200" dirty="0" err="1">
                <a:solidFill>
                  <a:schemeClr val="tx1"/>
                </a:solidFill>
                <a:effectLst/>
                <a:latin typeface="+mn-lt"/>
                <a:ea typeface="+mn-ea"/>
                <a:cs typeface="+mn-cs"/>
              </a:rPr>
              <a:t>lässt</a:t>
            </a:r>
            <a:r>
              <a:rPr lang="de-DE" sz="1200" kern="1200" dirty="0">
                <a:solidFill>
                  <a:schemeClr val="tx1"/>
                </a:solidFill>
                <a:effectLst/>
                <a:latin typeface="+mn-lt"/>
                <a:ea typeface="+mn-ea"/>
                <a:cs typeface="+mn-cs"/>
              </a:rPr>
              <a:t> sich beobachten, dass sich der Status von "</a:t>
            </a:r>
            <a:r>
              <a:rPr lang="de-DE" sz="1200" kern="1200" dirty="0" err="1">
                <a:solidFill>
                  <a:schemeClr val="tx1"/>
                </a:solidFill>
                <a:effectLst/>
                <a:latin typeface="+mn-lt"/>
                <a:ea typeface="+mn-ea"/>
                <a:cs typeface="+mn-cs"/>
              </a:rPr>
              <a:t>Waitingäuf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Pending"ändert</a:t>
            </a:r>
            <a:r>
              <a:rPr lang="de-DE" sz="1200" kern="1200" dirty="0">
                <a:solidFill>
                  <a:schemeClr val="tx1"/>
                </a:solidFill>
                <a:effectLst/>
                <a:latin typeface="+mn-lt"/>
                <a:ea typeface="+mn-ea"/>
                <a:cs typeface="+mn-cs"/>
              </a:rPr>
              <a:t>. Startet man nun den Agenten mit dem Klick auf </a:t>
            </a:r>
            <a:r>
              <a:rPr lang="de-DE" sz="1200" kern="1200" dirty="0" err="1">
                <a:solidFill>
                  <a:schemeClr val="tx1"/>
                </a:solidFill>
                <a:effectLst/>
                <a:latin typeface="+mn-lt"/>
                <a:ea typeface="+mn-ea"/>
                <a:cs typeface="+mn-cs"/>
              </a:rPr>
              <a:t>SStart</a:t>
            </a:r>
            <a:r>
              <a:rPr lang="de-DE" sz="1200" kern="1200" dirty="0">
                <a:solidFill>
                  <a:schemeClr val="tx1"/>
                </a:solidFill>
                <a:effectLst/>
                <a:latin typeface="+mn-lt"/>
                <a:ea typeface="+mn-ea"/>
                <a:cs typeface="+mn-cs"/>
              </a:rPr>
              <a:t>", so wechselt der Agent in den Status "</a:t>
            </a:r>
            <a:r>
              <a:rPr lang="de-DE" sz="1200" kern="1200" dirty="0" err="1">
                <a:solidFill>
                  <a:schemeClr val="tx1"/>
                </a:solidFill>
                <a:effectLst/>
                <a:latin typeface="+mn-lt"/>
                <a:ea typeface="+mn-ea"/>
                <a:cs typeface="+mn-cs"/>
              </a:rPr>
              <a:t>Running</a:t>
            </a:r>
            <a:r>
              <a:rPr lang="de-DE" sz="1200" kern="1200" dirty="0">
                <a:solidFill>
                  <a:schemeClr val="tx1"/>
                </a:solidFill>
                <a:effectLst/>
                <a:latin typeface="+mn-lt"/>
                <a:ea typeface="+mn-ea"/>
                <a:cs typeface="+mn-cs"/>
              </a:rPr>
              <a:t>". </a:t>
            </a:r>
            <a:endParaRPr lang="de-DE" dirty="0">
              <a:effectLst/>
            </a:endParaRPr>
          </a:p>
          <a:p>
            <a:r>
              <a:rPr lang="de-DE" sz="1200" kern="1200" dirty="0">
                <a:solidFill>
                  <a:schemeClr val="tx1"/>
                </a:solidFill>
                <a:effectLst/>
                <a:latin typeface="+mn-lt"/>
                <a:ea typeface="+mn-ea"/>
                <a:cs typeface="+mn-cs"/>
              </a:rPr>
              <a:t>5)  Server-Fenster Der Server muss gestartet werden um </a:t>
            </a:r>
            <a:r>
              <a:rPr lang="de-DE" sz="1200" kern="1200" dirty="0" err="1">
                <a:solidFill>
                  <a:schemeClr val="tx1"/>
                </a:solidFill>
                <a:effectLst/>
                <a:latin typeface="+mn-lt"/>
                <a:ea typeface="+mn-ea"/>
                <a:cs typeface="+mn-cs"/>
              </a:rPr>
              <a:t>gewährleisten</a:t>
            </a:r>
            <a:r>
              <a:rPr lang="de-DE" sz="1200" kern="1200" dirty="0">
                <a:solidFill>
                  <a:schemeClr val="tx1"/>
                </a:solidFill>
                <a:effectLst/>
                <a:latin typeface="+mn-lt"/>
                <a:ea typeface="+mn-ea"/>
                <a:cs typeface="+mn-cs"/>
              </a:rPr>
              <a:t> zu </a:t>
            </a:r>
            <a:r>
              <a:rPr lang="de-DE" sz="1200" kern="1200" dirty="0" err="1">
                <a:solidFill>
                  <a:schemeClr val="tx1"/>
                </a:solidFill>
                <a:effectLst/>
                <a:latin typeface="+mn-lt"/>
                <a:ea typeface="+mn-ea"/>
                <a:cs typeface="+mn-cs"/>
              </a:rPr>
              <a:t>können</a:t>
            </a:r>
            <a:r>
              <a:rPr lang="de-DE" sz="1200" kern="1200" dirty="0">
                <a:solidFill>
                  <a:schemeClr val="tx1"/>
                </a:solidFill>
                <a:effectLst/>
                <a:latin typeface="+mn-lt"/>
                <a:ea typeface="+mn-ea"/>
                <a:cs typeface="+mn-cs"/>
              </a:rPr>
              <a:t>, dass der Agent </a:t>
            </a:r>
            <a:r>
              <a:rPr lang="de-DE" sz="1200" kern="1200" dirty="0" err="1">
                <a:solidFill>
                  <a:schemeClr val="tx1"/>
                </a:solidFill>
                <a:effectLst/>
                <a:latin typeface="+mn-lt"/>
                <a:ea typeface="+mn-ea"/>
                <a:cs typeface="+mn-cs"/>
              </a:rPr>
              <a:t>ordnungsgemäß</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läuft</a:t>
            </a:r>
            <a:r>
              <a:rPr lang="de-DE" sz="1200" kern="1200" dirty="0">
                <a:solidFill>
                  <a:schemeClr val="tx1"/>
                </a:solidFill>
                <a:effectLst/>
                <a:latin typeface="+mn-lt"/>
                <a:ea typeface="+mn-ea"/>
                <a:cs typeface="+mn-cs"/>
              </a:rPr>
              <a:t>. Hier kann man die verschiedenen Aktionen beobachten, welche gerade stattgefunden haben (hier: "Go </a:t>
            </a:r>
            <a:r>
              <a:rPr lang="de-DE" sz="1200" kern="1200" dirty="0" err="1">
                <a:solidFill>
                  <a:schemeClr val="tx1"/>
                </a:solidFill>
                <a:effectLst/>
                <a:latin typeface="+mn-lt"/>
                <a:ea typeface="+mn-ea"/>
                <a:cs typeface="+mn-cs"/>
              </a:rPr>
              <a:t>to</a:t>
            </a:r>
            <a:r>
              <a:rPr lang="de-DE" sz="1200" kern="1200" dirty="0">
                <a:solidFill>
                  <a:schemeClr val="tx1"/>
                </a:solidFill>
                <a:effectLst/>
                <a:latin typeface="+mn-lt"/>
                <a:ea typeface="+mn-ea"/>
                <a:cs typeface="+mn-cs"/>
              </a:rPr>
              <a:t> Level </a:t>
            </a:r>
            <a:r>
              <a:rPr lang="de-DE" sz="1200" kern="1200" dirty="0" err="1">
                <a:solidFill>
                  <a:schemeClr val="tx1"/>
                </a:solidFill>
                <a:effectLst/>
                <a:latin typeface="+mn-lt"/>
                <a:ea typeface="+mn-ea"/>
                <a:cs typeface="+mn-cs"/>
              </a:rPr>
              <a:t>Selection</a:t>
            </a:r>
            <a:r>
              <a:rPr lang="de-DE" sz="1200" kern="1200" dirty="0">
                <a:solidFill>
                  <a:schemeClr val="tx1"/>
                </a:solidFill>
                <a:effectLst/>
                <a:latin typeface="+mn-lt"/>
                <a:ea typeface="+mn-ea"/>
                <a:cs typeface="+mn-cs"/>
              </a:rPr>
              <a:t> Page"). </a:t>
            </a: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F2B0D5DD-2C2D-364D-A58C-C5A1D08A9F68}" type="slidenum">
              <a:rPr lang="de-DE" altLang="de-DE" smtClean="0"/>
              <a:pPr/>
              <a:t>17</a:t>
            </a:fld>
            <a:endParaRPr lang="de-DE" altLang="de-DE"/>
          </a:p>
        </p:txBody>
      </p:sp>
    </p:spTree>
    <p:extLst>
      <p:ext uri="{BB962C8B-B14F-4D97-AF65-F5344CB8AC3E}">
        <p14:creationId xmlns:p14="http://schemas.microsoft.com/office/powerpoint/2010/main" val="511053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395536" y="267494"/>
            <a:ext cx="7344816" cy="1102519"/>
          </a:xfrm>
          <a:prstGeom prst="rect">
            <a:avLst/>
          </a:prstGeom>
          <a:noFill/>
        </p:spPr>
        <p:txBody>
          <a:bodyPr/>
          <a:lstStyle/>
          <a:p>
            <a:r>
              <a:rPr lang="de-DE"/>
              <a:t>Mastertitelformat bearbeiten</a:t>
            </a:r>
            <a:endParaRPr lang="de-DE" dirty="0"/>
          </a:p>
        </p:txBody>
      </p:sp>
      <p:sp>
        <p:nvSpPr>
          <p:cNvPr id="3" name="Untertitel 2"/>
          <p:cNvSpPr>
            <a:spLocks noGrp="1"/>
          </p:cNvSpPr>
          <p:nvPr>
            <p:ph type="subTitle" idx="1"/>
          </p:nvPr>
        </p:nvSpPr>
        <p:spPr>
          <a:xfrm>
            <a:off x="395536" y="1584325"/>
            <a:ext cx="6400800" cy="1314450"/>
          </a:xfrm>
          <a:prstGeom prst="rect">
            <a:avLst/>
          </a:prstGeo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Master-Untertitelformat bearbeiten</a:t>
            </a:r>
            <a:endParaRPr lang="de-DE" dirty="0"/>
          </a:p>
        </p:txBody>
      </p:sp>
    </p:spTree>
    <p:extLst>
      <p:ext uri="{BB962C8B-B14F-4D97-AF65-F5344CB8AC3E}">
        <p14:creationId xmlns:p14="http://schemas.microsoft.com/office/powerpoint/2010/main" val="447390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4" name="Titel 1"/>
          <p:cNvSpPr>
            <a:spLocks noGrp="1"/>
          </p:cNvSpPr>
          <p:nvPr>
            <p:ph type="title"/>
          </p:nvPr>
        </p:nvSpPr>
        <p:spPr>
          <a:xfrm>
            <a:off x="395536" y="267494"/>
            <a:ext cx="7344816" cy="857250"/>
          </a:xfrm>
          <a:prstGeom prst="rect">
            <a:avLst/>
          </a:prstGeom>
        </p:spPr>
        <p:txBody>
          <a:bodyPr/>
          <a:lstStyle/>
          <a:p>
            <a:r>
              <a:rPr lang="de-DE"/>
              <a:t>Mastertitelformat bearbeiten</a:t>
            </a:r>
            <a:endParaRPr lang="de-DE" dirty="0"/>
          </a:p>
        </p:txBody>
      </p:sp>
      <p:sp>
        <p:nvSpPr>
          <p:cNvPr id="5" name="Inhaltsplatzhalter 2"/>
          <p:cNvSpPr>
            <a:spLocks noGrp="1"/>
          </p:cNvSpPr>
          <p:nvPr>
            <p:ph idx="1"/>
          </p:nvPr>
        </p:nvSpPr>
        <p:spPr>
          <a:xfrm>
            <a:off x="395536" y="1353344"/>
            <a:ext cx="7344816" cy="2664633"/>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850719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5" name="Titel 1"/>
          <p:cNvSpPr>
            <a:spLocks noGrp="1"/>
          </p:cNvSpPr>
          <p:nvPr>
            <p:ph type="title"/>
          </p:nvPr>
        </p:nvSpPr>
        <p:spPr>
          <a:xfrm>
            <a:off x="344760" y="261427"/>
            <a:ext cx="7395592" cy="857250"/>
          </a:xfrm>
          <a:prstGeom prst="rect">
            <a:avLst/>
          </a:prstGeom>
        </p:spPr>
        <p:txBody>
          <a:bodyPr/>
          <a:lstStyle/>
          <a:p>
            <a:r>
              <a:rPr lang="de-DE"/>
              <a:t>Mastertitelformat bearbeiten</a:t>
            </a:r>
            <a:endParaRPr lang="de-DE" dirty="0"/>
          </a:p>
        </p:txBody>
      </p:sp>
      <p:sp>
        <p:nvSpPr>
          <p:cNvPr id="6" name="Inhaltsplatzhalter 2"/>
          <p:cNvSpPr>
            <a:spLocks noGrp="1"/>
          </p:cNvSpPr>
          <p:nvPr>
            <p:ph sz="half" idx="1"/>
          </p:nvPr>
        </p:nvSpPr>
        <p:spPr>
          <a:xfrm>
            <a:off x="344760" y="1200839"/>
            <a:ext cx="3657600" cy="2811071"/>
          </a:xfrm>
          <a:prstGeom prst="rect">
            <a:avLst/>
          </a:prstGeo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Inhaltsplatzhalter 3"/>
          <p:cNvSpPr>
            <a:spLocks noGrp="1"/>
          </p:cNvSpPr>
          <p:nvPr>
            <p:ph sz="half" idx="2"/>
          </p:nvPr>
        </p:nvSpPr>
        <p:spPr>
          <a:xfrm>
            <a:off x="4154760" y="1200839"/>
            <a:ext cx="3585592" cy="2811071"/>
          </a:xfrm>
          <a:prstGeom prst="rect">
            <a:avLst/>
          </a:prstGeo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839289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7" name="Titel 1"/>
          <p:cNvSpPr>
            <a:spLocks noGrp="1"/>
          </p:cNvSpPr>
          <p:nvPr>
            <p:ph type="title"/>
          </p:nvPr>
        </p:nvSpPr>
        <p:spPr>
          <a:xfrm>
            <a:off x="374847" y="195486"/>
            <a:ext cx="7293497" cy="857250"/>
          </a:xfrm>
          <a:prstGeom prst="rect">
            <a:avLst/>
          </a:prstGeom>
        </p:spPr>
        <p:txBody>
          <a:bodyPr/>
          <a:lstStyle>
            <a:lvl1pPr>
              <a:defRPr/>
            </a:lvl1pPr>
          </a:lstStyle>
          <a:p>
            <a:r>
              <a:rPr lang="de-DE"/>
              <a:t>Mastertitelformat bearbeiten</a:t>
            </a:r>
            <a:endParaRPr lang="de-DE" dirty="0"/>
          </a:p>
        </p:txBody>
      </p:sp>
      <p:sp>
        <p:nvSpPr>
          <p:cNvPr id="8" name="Textplatzhalter 2"/>
          <p:cNvSpPr>
            <a:spLocks noGrp="1"/>
          </p:cNvSpPr>
          <p:nvPr>
            <p:ph type="body" idx="1"/>
          </p:nvPr>
        </p:nvSpPr>
        <p:spPr>
          <a:xfrm>
            <a:off x="374847" y="1140842"/>
            <a:ext cx="3765105" cy="47982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9" name="Inhaltsplatzhalter 3"/>
          <p:cNvSpPr>
            <a:spLocks noGrp="1"/>
          </p:cNvSpPr>
          <p:nvPr>
            <p:ph sz="half" idx="2"/>
          </p:nvPr>
        </p:nvSpPr>
        <p:spPr>
          <a:xfrm>
            <a:off x="374847" y="1620664"/>
            <a:ext cx="3765105" cy="2494370"/>
          </a:xfrm>
          <a:prstGeom prst="rect">
            <a:avLst/>
          </a:prstGeo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platzhalter 4"/>
          <p:cNvSpPr>
            <a:spLocks noGrp="1"/>
          </p:cNvSpPr>
          <p:nvPr>
            <p:ph type="body" sz="quarter" idx="3"/>
          </p:nvPr>
        </p:nvSpPr>
        <p:spPr>
          <a:xfrm>
            <a:off x="4283969" y="1140842"/>
            <a:ext cx="3384375" cy="47982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1" name="Inhaltsplatzhalter 5"/>
          <p:cNvSpPr>
            <a:spLocks noGrp="1"/>
          </p:cNvSpPr>
          <p:nvPr>
            <p:ph sz="quarter" idx="4"/>
          </p:nvPr>
        </p:nvSpPr>
        <p:spPr>
          <a:xfrm>
            <a:off x="4283969" y="1620664"/>
            <a:ext cx="3384375" cy="2494370"/>
          </a:xfrm>
          <a:prstGeom prst="rect">
            <a:avLst/>
          </a:prstGeo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125871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539552" y="267494"/>
            <a:ext cx="7200800" cy="857250"/>
          </a:xfrm>
          <a:prstGeom prst="rect">
            <a:avLst/>
          </a:prstGeom>
        </p:spPr>
        <p:txBody>
          <a:bodyPr/>
          <a:lstStyle/>
          <a:p>
            <a:r>
              <a:rPr lang="de-DE"/>
              <a:t>Mastertitelformat bearbeiten</a:t>
            </a:r>
            <a:endParaRPr lang="de-DE" dirty="0"/>
          </a:p>
        </p:txBody>
      </p:sp>
    </p:spTree>
    <p:extLst>
      <p:ext uri="{BB962C8B-B14F-4D97-AF65-F5344CB8AC3E}">
        <p14:creationId xmlns:p14="http://schemas.microsoft.com/office/powerpoint/2010/main" val="2002515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0703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5" name="Titel 1"/>
          <p:cNvSpPr>
            <a:spLocks noGrp="1"/>
          </p:cNvSpPr>
          <p:nvPr>
            <p:ph type="title"/>
          </p:nvPr>
        </p:nvSpPr>
        <p:spPr>
          <a:xfrm>
            <a:off x="457201" y="339502"/>
            <a:ext cx="3008313" cy="871538"/>
          </a:xfrm>
          <a:prstGeom prst="rect">
            <a:avLst/>
          </a:prstGeom>
        </p:spPr>
        <p:txBody>
          <a:bodyPr anchor="b"/>
          <a:lstStyle>
            <a:lvl1pPr algn="l">
              <a:defRPr sz="2000" b="1"/>
            </a:lvl1pPr>
          </a:lstStyle>
          <a:p>
            <a:r>
              <a:rPr lang="de-DE"/>
              <a:t>Mastertitelformat bearbeiten</a:t>
            </a:r>
            <a:endParaRPr lang="de-DE" dirty="0"/>
          </a:p>
        </p:txBody>
      </p:sp>
      <p:sp>
        <p:nvSpPr>
          <p:cNvPr id="6" name="Inhaltsplatzhalter 2"/>
          <p:cNvSpPr>
            <a:spLocks noGrp="1"/>
          </p:cNvSpPr>
          <p:nvPr>
            <p:ph idx="1"/>
          </p:nvPr>
        </p:nvSpPr>
        <p:spPr>
          <a:xfrm>
            <a:off x="3575050" y="335133"/>
            <a:ext cx="4165302" cy="4036817"/>
          </a:xfrm>
          <a:prstGeom prst="rect">
            <a:avLst/>
          </a:prstGeo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Textplatzhalter 3"/>
          <p:cNvSpPr>
            <a:spLocks noGrp="1"/>
          </p:cNvSpPr>
          <p:nvPr>
            <p:ph type="body" sz="half" idx="2"/>
          </p:nvPr>
        </p:nvSpPr>
        <p:spPr>
          <a:xfrm>
            <a:off x="457201" y="1275606"/>
            <a:ext cx="3008313" cy="3089669"/>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Tree>
    <p:extLst>
      <p:ext uri="{BB962C8B-B14F-4D97-AF65-F5344CB8AC3E}">
        <p14:creationId xmlns:p14="http://schemas.microsoft.com/office/powerpoint/2010/main" val="1344461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a:xfrm>
            <a:off x="395536" y="339502"/>
            <a:ext cx="7344816" cy="857250"/>
          </a:xfrm>
          <a:prstGeom prst="rect">
            <a:avLst/>
          </a:prstGeom>
        </p:spPr>
        <p:txBody>
          <a:bodyPr/>
          <a:lstStyle/>
          <a:p>
            <a:r>
              <a:rPr lang="de-DE"/>
              <a:t>Mastertitelformat bearbeiten</a:t>
            </a:r>
          </a:p>
        </p:txBody>
      </p:sp>
      <p:sp>
        <p:nvSpPr>
          <p:cNvPr id="5" name="Inhaltsplatzhalter 4"/>
          <p:cNvSpPr>
            <a:spLocks noGrp="1"/>
          </p:cNvSpPr>
          <p:nvPr>
            <p:ph idx="1"/>
          </p:nvPr>
        </p:nvSpPr>
        <p:spPr>
          <a:xfrm>
            <a:off x="395536" y="1347291"/>
            <a:ext cx="7344816" cy="2664619"/>
          </a:xfrm>
          <a:prstGeom prst="rect">
            <a:avLst/>
          </a:prstGeom>
        </p:spPr>
        <p:txBody>
          <a:bodyPr/>
          <a:lstStyle>
            <a:lvl1pPr marL="0" indent="0">
              <a:buFontTx/>
              <a:buNone/>
              <a:defRPr/>
            </a:lvl1pPr>
          </a:lstStyle>
          <a:p>
            <a:pPr lvl="0"/>
            <a:r>
              <a:rPr lang="de-DE"/>
              <a:t>Mastertextformat bearbeiten</a:t>
            </a:r>
          </a:p>
        </p:txBody>
      </p:sp>
    </p:spTree>
    <p:extLst>
      <p:ext uri="{BB962C8B-B14F-4D97-AF65-F5344CB8AC3E}">
        <p14:creationId xmlns:p14="http://schemas.microsoft.com/office/powerpoint/2010/main" val="780343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
        <p:nvSpPr>
          <p:cNvPr id="5" name="Titel 1"/>
          <p:cNvSpPr>
            <a:spLocks noGrp="1"/>
          </p:cNvSpPr>
          <p:nvPr>
            <p:ph type="title"/>
          </p:nvPr>
        </p:nvSpPr>
        <p:spPr>
          <a:xfrm>
            <a:off x="323528" y="3199234"/>
            <a:ext cx="5486400" cy="425054"/>
          </a:xfrm>
          <a:prstGeom prst="rect">
            <a:avLst/>
          </a:prstGeom>
        </p:spPr>
        <p:txBody>
          <a:bodyPr anchor="b"/>
          <a:lstStyle>
            <a:lvl1pPr algn="l">
              <a:defRPr sz="2000" b="1"/>
            </a:lvl1pPr>
          </a:lstStyle>
          <a:p>
            <a:r>
              <a:rPr lang="de-DE"/>
              <a:t>Mastertitelformat bearbeiten</a:t>
            </a:r>
            <a:endParaRPr lang="de-DE" dirty="0"/>
          </a:p>
        </p:txBody>
      </p:sp>
      <p:sp>
        <p:nvSpPr>
          <p:cNvPr id="6" name="Bildplatzhalter 2"/>
          <p:cNvSpPr>
            <a:spLocks noGrp="1"/>
          </p:cNvSpPr>
          <p:nvPr>
            <p:ph type="pic" idx="1"/>
          </p:nvPr>
        </p:nvSpPr>
        <p:spPr>
          <a:xfrm>
            <a:off x="323528" y="339502"/>
            <a:ext cx="5486400" cy="2688443"/>
          </a:xfrm>
          <a:prstGeom prst="rect">
            <a:avLst/>
          </a:prstGeo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p>
        </p:txBody>
      </p:sp>
      <p:sp>
        <p:nvSpPr>
          <p:cNvPr id="7" name="Textplatzhalter 3"/>
          <p:cNvSpPr>
            <a:spLocks noGrp="1"/>
          </p:cNvSpPr>
          <p:nvPr>
            <p:ph type="body" sz="half" idx="2"/>
          </p:nvPr>
        </p:nvSpPr>
        <p:spPr>
          <a:xfrm>
            <a:off x="323528" y="3624287"/>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Tree>
    <p:extLst>
      <p:ext uri="{BB962C8B-B14F-4D97-AF65-F5344CB8AC3E}">
        <p14:creationId xmlns:p14="http://schemas.microsoft.com/office/powerpoint/2010/main" val="2633423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31" name="Rectangle 23">
            <a:extLst>
              <a:ext uri="{FF2B5EF4-FFF2-40B4-BE49-F238E27FC236}">
                <a16:creationId xmlns:a16="http://schemas.microsoft.com/office/drawing/2014/main" id="{EFF2CFC5-C453-E246-9640-229AFD3CE8A7}"/>
              </a:ext>
            </a:extLst>
          </p:cNvPr>
          <p:cNvSpPr>
            <a:spLocks noChangeArrowheads="1"/>
          </p:cNvSpPr>
          <p:nvPr/>
        </p:nvSpPr>
        <p:spPr bwMode="auto">
          <a:xfrm>
            <a:off x="152400" y="4776788"/>
            <a:ext cx="672306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defRPr/>
            </a:pPr>
            <a:r>
              <a:rPr lang="de-DE" altLang="de-DE" sz="900" dirty="0" err="1">
                <a:solidFill>
                  <a:srgbClr val="00407A"/>
                </a:solidFill>
                <a:latin typeface="Arial" charset="0"/>
              </a:rPr>
              <a:t>LevelGANerator</a:t>
            </a:r>
            <a:r>
              <a:rPr lang="de-DE" altLang="de-DE" sz="900" dirty="0">
                <a:solidFill>
                  <a:srgbClr val="00407A"/>
                </a:solidFill>
                <a:latin typeface="Arial" charset="0"/>
              </a:rPr>
              <a:t> | Patrick Haller &amp; Samet </a:t>
            </a:r>
            <a:r>
              <a:rPr lang="de-DE" altLang="de-DE" sz="900" dirty="0" err="1">
                <a:solidFill>
                  <a:srgbClr val="00407A"/>
                </a:solidFill>
                <a:latin typeface="Arial" charset="0"/>
              </a:rPr>
              <a:t>Akcabay</a:t>
            </a:r>
            <a:r>
              <a:rPr lang="de-DE" altLang="de-DE" sz="900" dirty="0">
                <a:solidFill>
                  <a:srgbClr val="00407A"/>
                </a:solidFill>
                <a:latin typeface="Arial" charset="0"/>
              </a:rPr>
              <a:t> | SME-Projekt-B: AI Birds</a:t>
            </a:r>
          </a:p>
        </p:txBody>
      </p:sp>
      <p:cxnSp>
        <p:nvCxnSpPr>
          <p:cNvPr id="101" name="Gerade Verbindung 100">
            <a:extLst>
              <a:ext uri="{FF2B5EF4-FFF2-40B4-BE49-F238E27FC236}">
                <a16:creationId xmlns:a16="http://schemas.microsoft.com/office/drawing/2014/main" id="{4505C61B-8271-5C47-898B-4530D9FE7DB7}"/>
              </a:ext>
            </a:extLst>
          </p:cNvPr>
          <p:cNvCxnSpPr/>
          <p:nvPr/>
        </p:nvCxnSpPr>
        <p:spPr>
          <a:xfrm>
            <a:off x="152400" y="4732338"/>
            <a:ext cx="8642350" cy="0"/>
          </a:xfrm>
          <a:prstGeom prst="line">
            <a:avLst/>
          </a:prstGeom>
          <a:ln>
            <a:solidFill>
              <a:srgbClr val="2C5884"/>
            </a:solidFill>
          </a:ln>
        </p:spPr>
        <p:style>
          <a:lnRef idx="1">
            <a:schemeClr val="accent1"/>
          </a:lnRef>
          <a:fillRef idx="0">
            <a:schemeClr val="accent1"/>
          </a:fillRef>
          <a:effectRef idx="0">
            <a:schemeClr val="accent1"/>
          </a:effectRef>
          <a:fontRef idx="minor">
            <a:schemeClr val="tx1"/>
          </a:fontRef>
        </p:style>
      </p:cxnSp>
      <p:sp>
        <p:nvSpPr>
          <p:cNvPr id="102" name="Rectangle 23">
            <a:extLst>
              <a:ext uri="{FF2B5EF4-FFF2-40B4-BE49-F238E27FC236}">
                <a16:creationId xmlns:a16="http://schemas.microsoft.com/office/drawing/2014/main" id="{A36BB8BB-C319-FE46-ACA5-FEF1C5980089}"/>
              </a:ext>
            </a:extLst>
          </p:cNvPr>
          <p:cNvSpPr>
            <a:spLocks noChangeArrowheads="1"/>
          </p:cNvSpPr>
          <p:nvPr/>
        </p:nvSpPr>
        <p:spPr bwMode="auto">
          <a:xfrm>
            <a:off x="7812088" y="4732338"/>
            <a:ext cx="1066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eaLnBrk="1" hangingPunct="1"/>
            <a:r>
              <a:rPr lang="de-DE" altLang="de-DE" sz="900">
                <a:solidFill>
                  <a:srgbClr val="00407A"/>
                </a:solidFill>
                <a:latin typeface="Arial" panose="020B0604020202020204" pitchFamily="34" charset="0"/>
              </a:rPr>
              <a:t>S. </a:t>
            </a:r>
            <a:fld id="{BBFB849D-5854-CC4D-90FB-C6F559F7299D}" type="slidenum">
              <a:rPr lang="de-DE" altLang="de-DE" sz="900">
                <a:solidFill>
                  <a:srgbClr val="00407A"/>
                </a:solidFill>
                <a:latin typeface="Arial" panose="020B0604020202020204" pitchFamily="34" charset="0"/>
              </a:rPr>
              <a:pPr algn="r" eaLnBrk="1" hangingPunct="1"/>
              <a:t>‹Nr.›</a:t>
            </a:fld>
            <a:endParaRPr lang="de-DE" altLang="de-DE" sz="900">
              <a:solidFill>
                <a:srgbClr val="00407A"/>
              </a:solidFill>
              <a:latin typeface="Arial" panose="020B0604020202020204" pitchFamily="34" charset="0"/>
            </a:endParaRPr>
          </a:p>
        </p:txBody>
      </p:sp>
      <p:sp>
        <p:nvSpPr>
          <p:cNvPr id="1029" name="AutoShape 8">
            <a:extLst>
              <a:ext uri="{FF2B5EF4-FFF2-40B4-BE49-F238E27FC236}">
                <a16:creationId xmlns:a16="http://schemas.microsoft.com/office/drawing/2014/main" id="{05D95441-D325-FE48-9659-9A8FB7EE2F74}"/>
              </a:ext>
            </a:extLst>
          </p:cNvPr>
          <p:cNvSpPr>
            <a:spLocks noChangeAspect="1" noChangeArrowheads="1"/>
          </p:cNvSpPr>
          <p:nvPr/>
        </p:nvSpPr>
        <p:spPr bwMode="auto">
          <a:xfrm>
            <a:off x="8172450" y="123825"/>
            <a:ext cx="849313"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defRPr/>
            </a:pPr>
            <a:endParaRPr lang="de-DE" altLang="de-DE"/>
          </a:p>
        </p:txBody>
      </p:sp>
      <p:pic>
        <p:nvPicPr>
          <p:cNvPr id="1030" name="Grafik 10">
            <a:extLst>
              <a:ext uri="{FF2B5EF4-FFF2-40B4-BE49-F238E27FC236}">
                <a16:creationId xmlns:a16="http://schemas.microsoft.com/office/drawing/2014/main" id="{B90BB975-7316-754A-B967-D0FDABB39324}"/>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999413" y="268288"/>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rtl="0" eaLnBrk="1" fontAlgn="base" hangingPunct="1">
        <a:spcBef>
          <a:spcPct val="0"/>
        </a:spcBef>
        <a:spcAft>
          <a:spcPct val="0"/>
        </a:spcAft>
        <a:defRPr sz="2800">
          <a:solidFill>
            <a:srgbClr val="00407A"/>
          </a:solidFill>
          <a:latin typeface="Arial" charset="0"/>
          <a:ea typeface="+mj-ea"/>
          <a:cs typeface="+mj-cs"/>
        </a:defRPr>
      </a:lvl1pPr>
      <a:lvl2pPr algn="l" rtl="0" eaLnBrk="1" fontAlgn="base" hangingPunct="1">
        <a:spcBef>
          <a:spcPct val="0"/>
        </a:spcBef>
        <a:spcAft>
          <a:spcPct val="0"/>
        </a:spcAft>
        <a:defRPr sz="2800">
          <a:solidFill>
            <a:srgbClr val="00407A"/>
          </a:solidFill>
          <a:latin typeface="Arial" charset="0"/>
        </a:defRPr>
      </a:lvl2pPr>
      <a:lvl3pPr algn="l" rtl="0" eaLnBrk="1" fontAlgn="base" hangingPunct="1">
        <a:spcBef>
          <a:spcPct val="0"/>
        </a:spcBef>
        <a:spcAft>
          <a:spcPct val="0"/>
        </a:spcAft>
        <a:defRPr sz="2800">
          <a:solidFill>
            <a:srgbClr val="00407A"/>
          </a:solidFill>
          <a:latin typeface="Arial" charset="0"/>
        </a:defRPr>
      </a:lvl3pPr>
      <a:lvl4pPr algn="l" rtl="0" eaLnBrk="1" fontAlgn="base" hangingPunct="1">
        <a:spcBef>
          <a:spcPct val="0"/>
        </a:spcBef>
        <a:spcAft>
          <a:spcPct val="0"/>
        </a:spcAft>
        <a:defRPr sz="2800">
          <a:solidFill>
            <a:srgbClr val="00407A"/>
          </a:solidFill>
          <a:latin typeface="Arial" charset="0"/>
        </a:defRPr>
      </a:lvl4pPr>
      <a:lvl5pPr algn="l" rtl="0" eaLnBrk="1" fontAlgn="base" hangingPunct="1">
        <a:spcBef>
          <a:spcPct val="0"/>
        </a:spcBef>
        <a:spcAft>
          <a:spcPct val="0"/>
        </a:spcAft>
        <a:defRPr sz="2800">
          <a:solidFill>
            <a:srgbClr val="00407A"/>
          </a:solidFill>
          <a:latin typeface="Arial" charset="0"/>
        </a:defRPr>
      </a:lvl5pPr>
      <a:lvl6pPr marL="457200" algn="l" rtl="0" eaLnBrk="1" fontAlgn="base" hangingPunct="1">
        <a:spcBef>
          <a:spcPct val="0"/>
        </a:spcBef>
        <a:spcAft>
          <a:spcPct val="0"/>
        </a:spcAft>
        <a:defRPr sz="2800" b="1">
          <a:solidFill>
            <a:srgbClr val="00407A"/>
          </a:solidFill>
          <a:latin typeface="UB Scala" pitchFamily="2" charset="0"/>
        </a:defRPr>
      </a:lvl6pPr>
      <a:lvl7pPr marL="914400" algn="l" rtl="0" eaLnBrk="1" fontAlgn="base" hangingPunct="1">
        <a:spcBef>
          <a:spcPct val="0"/>
        </a:spcBef>
        <a:spcAft>
          <a:spcPct val="0"/>
        </a:spcAft>
        <a:defRPr sz="2800" b="1">
          <a:solidFill>
            <a:srgbClr val="00407A"/>
          </a:solidFill>
          <a:latin typeface="UB Scala" pitchFamily="2" charset="0"/>
        </a:defRPr>
      </a:lvl7pPr>
      <a:lvl8pPr marL="1371600" algn="l" rtl="0" eaLnBrk="1" fontAlgn="base" hangingPunct="1">
        <a:spcBef>
          <a:spcPct val="0"/>
        </a:spcBef>
        <a:spcAft>
          <a:spcPct val="0"/>
        </a:spcAft>
        <a:defRPr sz="2800" b="1">
          <a:solidFill>
            <a:srgbClr val="00407A"/>
          </a:solidFill>
          <a:latin typeface="UB Scala" pitchFamily="2" charset="0"/>
        </a:defRPr>
      </a:lvl8pPr>
      <a:lvl9pPr marL="1828800" algn="l" rtl="0" eaLnBrk="1" fontAlgn="base" hangingPunct="1">
        <a:spcBef>
          <a:spcPct val="0"/>
        </a:spcBef>
        <a:spcAft>
          <a:spcPct val="0"/>
        </a:spcAft>
        <a:defRPr sz="2800" b="1">
          <a:solidFill>
            <a:srgbClr val="00407A"/>
          </a:solidFill>
          <a:latin typeface="UB Scala" pitchFamily="2" charset="0"/>
        </a:defRPr>
      </a:lvl9pPr>
    </p:titleStyle>
    <p:bodyStyle>
      <a:lvl1pPr marL="342900" indent="-342900" algn="l" rtl="0" eaLnBrk="1" fontAlgn="base" hangingPunct="1">
        <a:spcBef>
          <a:spcPct val="20000"/>
        </a:spcBef>
        <a:spcAft>
          <a:spcPct val="0"/>
        </a:spcAft>
        <a:buChar char="•"/>
        <a:defRPr sz="2200">
          <a:solidFill>
            <a:schemeClr val="tx1"/>
          </a:solidFill>
          <a:latin typeface="Arial" charset="0"/>
          <a:ea typeface="+mn-ea"/>
          <a:cs typeface="+mn-cs"/>
        </a:defRPr>
      </a:lvl1pPr>
      <a:lvl2pPr marL="742950" indent="-285750" algn="l" rtl="0" eaLnBrk="1" fontAlgn="base" hangingPunct="1">
        <a:spcBef>
          <a:spcPct val="20000"/>
        </a:spcBef>
        <a:spcAft>
          <a:spcPct val="0"/>
        </a:spcAft>
        <a:buChar char="•"/>
        <a:defRPr sz="2000">
          <a:solidFill>
            <a:schemeClr val="tx1"/>
          </a:solidFill>
          <a:latin typeface="Arial" charset="0"/>
        </a:defRPr>
      </a:lvl2pPr>
      <a:lvl3pPr marL="1143000" indent="-228600" algn="l" rtl="0" eaLnBrk="1" fontAlgn="base" hangingPunct="1">
        <a:spcBef>
          <a:spcPct val="20000"/>
        </a:spcBef>
        <a:spcAft>
          <a:spcPct val="0"/>
        </a:spcAft>
        <a:buFont typeface="Wingdings" pitchFamily="2" charset="2"/>
        <a:buChar char="§"/>
        <a:defRPr>
          <a:solidFill>
            <a:schemeClr val="tx1"/>
          </a:solidFill>
          <a:latin typeface="Arial" charset="0"/>
        </a:defRPr>
      </a:lvl3pPr>
      <a:lvl4pPr marL="1600200" indent="-228600" algn="l" rtl="0" eaLnBrk="1" fontAlgn="base" hangingPunct="1">
        <a:spcBef>
          <a:spcPct val="20000"/>
        </a:spcBef>
        <a:spcAft>
          <a:spcPct val="0"/>
        </a:spcAft>
        <a:buChar char="+"/>
        <a:defRPr sz="1600">
          <a:solidFill>
            <a:schemeClr val="tx1"/>
          </a:solidFill>
          <a:latin typeface="Arial" charset="0"/>
        </a:defRPr>
      </a:lvl4pPr>
      <a:lvl5pPr marL="2057400" indent="-228600" algn="l" rtl="0" eaLnBrk="1" fontAlgn="base" hangingPunct="1">
        <a:spcBef>
          <a:spcPct val="20000"/>
        </a:spcBef>
        <a:spcAft>
          <a:spcPct val="0"/>
        </a:spcAft>
        <a:buChar char="–"/>
        <a:defRPr sz="1400">
          <a:solidFill>
            <a:schemeClr val="tx1"/>
          </a:solidFill>
          <a:latin typeface="Arial" charset="0"/>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keras.io/"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HallerPatrick/AI-Birds-LeveGANerato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Grafik 6">
            <a:extLst>
              <a:ext uri="{FF2B5EF4-FFF2-40B4-BE49-F238E27FC236}">
                <a16:creationId xmlns:a16="http://schemas.microsoft.com/office/drawing/2014/main" id="{59BD9654-B123-3342-A4CA-3A39DAA014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700"/>
            <a:ext cx="9144000"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2">
            <a:extLst>
              <a:ext uri="{FF2B5EF4-FFF2-40B4-BE49-F238E27FC236}">
                <a16:creationId xmlns:a16="http://schemas.microsoft.com/office/drawing/2014/main" id="{B11DC8EC-7854-C34C-B2E3-BAF54DC40661}"/>
              </a:ext>
            </a:extLst>
          </p:cNvPr>
          <p:cNvSpPr>
            <a:spLocks noGrp="1" noChangeArrowheads="1"/>
          </p:cNvSpPr>
          <p:nvPr>
            <p:ph type="ctrTitle"/>
          </p:nvPr>
        </p:nvSpPr>
        <p:spPr bwMode="auto">
          <a:xfrm>
            <a:off x="395288" y="1563688"/>
            <a:ext cx="5900737"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de-DE" altLang="de-DE" dirty="0" err="1">
                <a:solidFill>
                  <a:srgbClr val="00457D"/>
                </a:solidFill>
                <a:latin typeface="Arial" panose="020B0604020202020204" pitchFamily="34" charset="0"/>
                <a:cs typeface="Arial" panose="020B0604020202020204" pitchFamily="34" charset="0"/>
              </a:rPr>
              <a:t>LevelGANerator</a:t>
            </a:r>
            <a:endParaRPr lang="de-DE" altLang="de-DE" dirty="0">
              <a:solidFill>
                <a:srgbClr val="00457D"/>
              </a:solidFill>
              <a:latin typeface="Arial" panose="020B0604020202020204" pitchFamily="34" charset="0"/>
              <a:cs typeface="Arial" panose="020B0604020202020204" pitchFamily="34" charset="0"/>
            </a:endParaRPr>
          </a:p>
        </p:txBody>
      </p:sp>
      <p:sp>
        <p:nvSpPr>
          <p:cNvPr id="2052" name="Rectangle 3">
            <a:extLst>
              <a:ext uri="{FF2B5EF4-FFF2-40B4-BE49-F238E27FC236}">
                <a16:creationId xmlns:a16="http://schemas.microsoft.com/office/drawing/2014/main" id="{A758A024-F509-114C-BC9F-E608E45C1EC1}"/>
              </a:ext>
            </a:extLst>
          </p:cNvPr>
          <p:cNvSpPr>
            <a:spLocks noGrp="1" noChangeArrowheads="1"/>
          </p:cNvSpPr>
          <p:nvPr>
            <p:ph type="subTitle" idx="1"/>
          </p:nvPr>
        </p:nvSpPr>
        <p:spPr bwMode="auto">
          <a:xfrm>
            <a:off x="395288" y="2603500"/>
            <a:ext cx="5900737" cy="320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de-DE" altLang="de-DE" sz="1400" dirty="0">
                <a:solidFill>
                  <a:srgbClr val="00407A"/>
                </a:solidFill>
                <a:latin typeface="Arial" panose="020B0604020202020204" pitchFamily="34" charset="0"/>
                <a:cs typeface="Arial" panose="020B0604020202020204" pitchFamily="34" charset="0"/>
              </a:rPr>
              <a:t>SME-Projekt-B: AI Birds</a:t>
            </a:r>
          </a:p>
        </p:txBody>
      </p:sp>
      <p:cxnSp>
        <p:nvCxnSpPr>
          <p:cNvPr id="9" name="Gerade Verbindung 8">
            <a:extLst>
              <a:ext uri="{FF2B5EF4-FFF2-40B4-BE49-F238E27FC236}">
                <a16:creationId xmlns:a16="http://schemas.microsoft.com/office/drawing/2014/main" id="{3F105ADC-049F-2B45-B2E9-0E6F506D6D1C}"/>
              </a:ext>
            </a:extLst>
          </p:cNvPr>
          <p:cNvCxnSpPr/>
          <p:nvPr/>
        </p:nvCxnSpPr>
        <p:spPr>
          <a:xfrm>
            <a:off x="250825" y="4659313"/>
            <a:ext cx="8424863" cy="0"/>
          </a:xfrm>
          <a:prstGeom prst="line">
            <a:avLst/>
          </a:prstGeom>
        </p:spPr>
        <p:style>
          <a:lnRef idx="1">
            <a:schemeClr val="accent1"/>
          </a:lnRef>
          <a:fillRef idx="0">
            <a:schemeClr val="accent1"/>
          </a:fillRef>
          <a:effectRef idx="0">
            <a:schemeClr val="accent1"/>
          </a:effectRef>
          <a:fontRef idx="minor">
            <a:schemeClr val="tx1"/>
          </a:fontRef>
        </p:style>
      </p:cxnSp>
      <p:pic>
        <p:nvPicPr>
          <p:cNvPr id="2054" name="Picture 6" descr="page1image21546208">
            <a:extLst>
              <a:ext uri="{FF2B5EF4-FFF2-40B4-BE49-F238E27FC236}">
                <a16:creationId xmlns:a16="http://schemas.microsoft.com/office/drawing/2014/main" id="{9FD56DD4-79A8-7B41-A16E-6E24D9B63E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915106"/>
            <a:ext cx="1152127" cy="1152127"/>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3F0C5B-FCBD-5E47-A701-1B8BC39C7209}"/>
              </a:ext>
            </a:extLst>
          </p:cNvPr>
          <p:cNvSpPr>
            <a:spLocks noGrp="1"/>
          </p:cNvSpPr>
          <p:nvPr>
            <p:ph type="title"/>
          </p:nvPr>
        </p:nvSpPr>
        <p:spPr/>
        <p:txBody>
          <a:bodyPr/>
          <a:lstStyle/>
          <a:p>
            <a:r>
              <a:rPr lang="de-DE" dirty="0"/>
              <a:t>2. Allgemeine Vorgehensweise</a:t>
            </a:r>
          </a:p>
        </p:txBody>
      </p:sp>
      <p:sp>
        <p:nvSpPr>
          <p:cNvPr id="3" name="Inhaltsplatzhalter 2">
            <a:extLst>
              <a:ext uri="{FF2B5EF4-FFF2-40B4-BE49-F238E27FC236}">
                <a16:creationId xmlns:a16="http://schemas.microsoft.com/office/drawing/2014/main" id="{674EAA34-23B4-1241-B5EC-94DD372A3EF2}"/>
              </a:ext>
            </a:extLst>
          </p:cNvPr>
          <p:cNvSpPr>
            <a:spLocks noGrp="1"/>
          </p:cNvSpPr>
          <p:nvPr>
            <p:ph idx="1"/>
          </p:nvPr>
        </p:nvSpPr>
        <p:spPr>
          <a:xfrm>
            <a:off x="395536" y="1353344"/>
            <a:ext cx="5832648" cy="2664633"/>
          </a:xfrm>
        </p:spPr>
        <p:txBody>
          <a:bodyPr/>
          <a:lstStyle/>
          <a:p>
            <a:pPr marL="0" indent="0">
              <a:buNone/>
            </a:pPr>
            <a:r>
              <a:rPr lang="de-DE" dirty="0"/>
              <a:t>2. </a:t>
            </a:r>
            <a:r>
              <a:rPr lang="de-DE" dirty="0" err="1"/>
              <a:t>Raw</a:t>
            </a:r>
            <a:r>
              <a:rPr lang="de-DE" dirty="0"/>
              <a:t> Level Generator</a:t>
            </a:r>
          </a:p>
          <a:p>
            <a:r>
              <a:rPr lang="de-DE" dirty="0"/>
              <a:t>Generierung von Bildern (einzelne Spielobjekte) durch XML-Dateien des Baseline Generators</a:t>
            </a:r>
          </a:p>
          <a:p>
            <a:r>
              <a:rPr lang="de-DE" dirty="0"/>
              <a:t>Darstellung von mehreren Objekten in einem Bild „überfüllt“</a:t>
            </a:r>
          </a:p>
        </p:txBody>
      </p:sp>
      <p:grpSp>
        <p:nvGrpSpPr>
          <p:cNvPr id="5" name="Gruppieren 4">
            <a:extLst>
              <a:ext uri="{FF2B5EF4-FFF2-40B4-BE49-F238E27FC236}">
                <a16:creationId xmlns:a16="http://schemas.microsoft.com/office/drawing/2014/main" id="{1946A21E-AF79-CB4F-9BD2-796539E6FEC4}"/>
              </a:ext>
            </a:extLst>
          </p:cNvPr>
          <p:cNvGrpSpPr/>
          <p:nvPr/>
        </p:nvGrpSpPr>
        <p:grpSpPr>
          <a:xfrm>
            <a:off x="6226665" y="1353344"/>
            <a:ext cx="2679455" cy="2271931"/>
            <a:chOff x="6400624" y="1758950"/>
            <a:chExt cx="2679455" cy="2271931"/>
          </a:xfrm>
        </p:grpSpPr>
        <p:pic>
          <p:nvPicPr>
            <p:cNvPr id="7169" name="Picture 1" descr="page5image21671088">
              <a:extLst>
                <a:ext uri="{FF2B5EF4-FFF2-40B4-BE49-F238E27FC236}">
                  <a16:creationId xmlns:a16="http://schemas.microsoft.com/office/drawing/2014/main" id="{9B962080-3FE9-F34E-8654-DAE3038B1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552" y="1758950"/>
              <a:ext cx="1625600" cy="162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1980BE7E-EFE0-9C41-9266-3D735AC4C804}"/>
                </a:ext>
              </a:extLst>
            </p:cNvPr>
            <p:cNvSpPr txBox="1"/>
            <p:nvPr/>
          </p:nvSpPr>
          <p:spPr>
            <a:xfrm>
              <a:off x="6400624" y="3384550"/>
              <a:ext cx="2679455" cy="646331"/>
            </a:xfrm>
            <a:prstGeom prst="rect">
              <a:avLst/>
            </a:prstGeom>
            <a:noFill/>
          </p:spPr>
          <p:txBody>
            <a:bodyPr wrap="square" rtlCol="0">
              <a:spAutoFit/>
            </a:bodyPr>
            <a:lstStyle/>
            <a:p>
              <a:pPr algn="ctr"/>
              <a:r>
                <a:rPr lang="de-DE" sz="1800" dirty="0">
                  <a:latin typeface="Arial" panose="020B0604020202020204" pitchFamily="34" charset="0"/>
                </a:rPr>
                <a:t>Schweine-Spielobjekte als Schemadarstellung</a:t>
              </a:r>
            </a:p>
          </p:txBody>
        </p:sp>
      </p:grpSp>
    </p:spTree>
    <p:extLst>
      <p:ext uri="{BB962C8B-B14F-4D97-AF65-F5344CB8AC3E}">
        <p14:creationId xmlns:p14="http://schemas.microsoft.com/office/powerpoint/2010/main" val="1361556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EF19AD-342F-9E49-9553-36F652B2E6D3}"/>
              </a:ext>
            </a:extLst>
          </p:cNvPr>
          <p:cNvSpPr>
            <a:spLocks noGrp="1"/>
          </p:cNvSpPr>
          <p:nvPr>
            <p:ph type="title"/>
          </p:nvPr>
        </p:nvSpPr>
        <p:spPr/>
        <p:txBody>
          <a:bodyPr/>
          <a:lstStyle/>
          <a:p>
            <a:r>
              <a:rPr lang="de-DE" dirty="0"/>
              <a:t>2. Allgemeine Vorgehensweise</a:t>
            </a:r>
          </a:p>
        </p:txBody>
      </p:sp>
      <p:sp>
        <p:nvSpPr>
          <p:cNvPr id="3" name="Inhaltsplatzhalter 2">
            <a:extLst>
              <a:ext uri="{FF2B5EF4-FFF2-40B4-BE49-F238E27FC236}">
                <a16:creationId xmlns:a16="http://schemas.microsoft.com/office/drawing/2014/main" id="{2ADE44CA-DB58-884F-B42B-C6C8E49D0805}"/>
              </a:ext>
            </a:extLst>
          </p:cNvPr>
          <p:cNvSpPr>
            <a:spLocks noGrp="1"/>
          </p:cNvSpPr>
          <p:nvPr>
            <p:ph idx="1"/>
          </p:nvPr>
        </p:nvSpPr>
        <p:spPr>
          <a:xfrm>
            <a:off x="395536" y="1353344"/>
            <a:ext cx="5040560" cy="2664633"/>
          </a:xfrm>
        </p:spPr>
        <p:txBody>
          <a:bodyPr/>
          <a:lstStyle/>
          <a:p>
            <a:pPr marL="0" indent="0">
              <a:buNone/>
            </a:pPr>
            <a:r>
              <a:rPr lang="de-DE" dirty="0"/>
              <a:t>3. </a:t>
            </a:r>
            <a:r>
              <a:rPr lang="de-DE" dirty="0" err="1"/>
              <a:t>Neural</a:t>
            </a:r>
            <a:r>
              <a:rPr lang="de-DE" dirty="0"/>
              <a:t> Network (GAN)</a:t>
            </a:r>
          </a:p>
          <a:p>
            <a:r>
              <a:rPr lang="de-DE" dirty="0"/>
              <a:t>GAN-Modell wird mit der </a:t>
            </a:r>
            <a:r>
              <a:rPr lang="de-DE" dirty="0" err="1"/>
              <a:t>Keras</a:t>
            </a:r>
            <a:r>
              <a:rPr lang="de-DE" dirty="0"/>
              <a:t>-Library (</a:t>
            </a:r>
            <a:r>
              <a:rPr lang="de-DE" dirty="0">
                <a:hlinkClick r:id="rId2"/>
              </a:rPr>
              <a:t>https://keras.io</a:t>
            </a:r>
            <a:r>
              <a:rPr lang="de-DE" dirty="0"/>
              <a:t>) gebaut</a:t>
            </a:r>
          </a:p>
          <a:p>
            <a:r>
              <a:rPr lang="de-DE" dirty="0"/>
              <a:t>Nimmt „</a:t>
            </a:r>
            <a:r>
              <a:rPr lang="de-DE" dirty="0" err="1"/>
              <a:t>Raw</a:t>
            </a:r>
            <a:r>
              <a:rPr lang="de-DE" dirty="0"/>
              <a:t> Level“ und wird anhand dieser trainiert</a:t>
            </a:r>
          </a:p>
          <a:p>
            <a:r>
              <a:rPr lang="de-DE" dirty="0"/>
              <a:t>Für jedes Spielobjekt ein Generator, da Bild sonst zu überfüllt wäre (s. Abbildung)</a:t>
            </a:r>
          </a:p>
        </p:txBody>
      </p:sp>
      <p:grpSp>
        <p:nvGrpSpPr>
          <p:cNvPr id="5" name="Gruppieren 4">
            <a:extLst>
              <a:ext uri="{FF2B5EF4-FFF2-40B4-BE49-F238E27FC236}">
                <a16:creationId xmlns:a16="http://schemas.microsoft.com/office/drawing/2014/main" id="{AA268173-9A6B-DF44-946C-B496C9CC0860}"/>
              </a:ext>
            </a:extLst>
          </p:cNvPr>
          <p:cNvGrpSpPr/>
          <p:nvPr/>
        </p:nvGrpSpPr>
        <p:grpSpPr>
          <a:xfrm>
            <a:off x="5436096" y="1353344"/>
            <a:ext cx="3312368" cy="3458205"/>
            <a:chOff x="5436096" y="1353344"/>
            <a:chExt cx="3312368" cy="3458205"/>
          </a:xfrm>
        </p:grpSpPr>
        <p:pic>
          <p:nvPicPr>
            <p:cNvPr id="8193" name="Picture 1" descr="page6image21735168">
              <a:extLst>
                <a:ext uri="{FF2B5EF4-FFF2-40B4-BE49-F238E27FC236}">
                  <a16:creationId xmlns:a16="http://schemas.microsoft.com/office/drawing/2014/main" id="{D90DDE0A-D901-D84E-BBEE-7639D41F7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1353344"/>
              <a:ext cx="2592288" cy="2592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3B97210B-CC4F-1B42-A3A7-C427A8A576BB}"/>
                </a:ext>
              </a:extLst>
            </p:cNvPr>
            <p:cNvSpPr txBox="1"/>
            <p:nvPr/>
          </p:nvSpPr>
          <p:spPr>
            <a:xfrm>
              <a:off x="5436096" y="3795886"/>
              <a:ext cx="3312368" cy="1015663"/>
            </a:xfrm>
            <a:prstGeom prst="rect">
              <a:avLst/>
            </a:prstGeom>
            <a:noFill/>
          </p:spPr>
          <p:txBody>
            <a:bodyPr wrap="square" rtlCol="0">
              <a:spAutoFit/>
            </a:bodyPr>
            <a:lstStyle/>
            <a:p>
              <a:pPr algn="ctr"/>
              <a:r>
                <a:rPr lang="de-DE" sz="2000" dirty="0">
                  <a:latin typeface="Arial" panose="020B0604020202020204" pitchFamily="34" charset="0"/>
                </a:rPr>
                <a:t>Verschwommene Konturen </a:t>
              </a:r>
              <a:r>
                <a:rPr lang="de-DE" sz="2000" dirty="0">
                  <a:latin typeface="Arial" panose="020B0604020202020204" pitchFamily="34" charset="0"/>
                  <a:sym typeface="Wingdings" pitchFamily="2" charset="2"/>
                </a:rPr>
                <a:t> Probleme der Erkennung</a:t>
              </a:r>
              <a:endParaRPr lang="de-DE" sz="2000" dirty="0">
                <a:latin typeface="Arial" panose="020B0604020202020204" pitchFamily="34" charset="0"/>
              </a:endParaRPr>
            </a:p>
          </p:txBody>
        </p:sp>
      </p:grpSp>
    </p:spTree>
    <p:extLst>
      <p:ext uri="{BB962C8B-B14F-4D97-AF65-F5344CB8AC3E}">
        <p14:creationId xmlns:p14="http://schemas.microsoft.com/office/powerpoint/2010/main" val="3713503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C5A476-916A-124F-BDAE-446635DBA60F}"/>
              </a:ext>
            </a:extLst>
          </p:cNvPr>
          <p:cNvSpPr>
            <a:spLocks noGrp="1"/>
          </p:cNvSpPr>
          <p:nvPr>
            <p:ph type="title"/>
          </p:nvPr>
        </p:nvSpPr>
        <p:spPr/>
        <p:txBody>
          <a:bodyPr/>
          <a:lstStyle/>
          <a:p>
            <a:r>
              <a:rPr lang="de-DE" dirty="0"/>
              <a:t>2. Allgemeine Vorgehensweise</a:t>
            </a:r>
          </a:p>
        </p:txBody>
      </p:sp>
      <p:sp>
        <p:nvSpPr>
          <p:cNvPr id="3" name="Inhaltsplatzhalter 2">
            <a:extLst>
              <a:ext uri="{FF2B5EF4-FFF2-40B4-BE49-F238E27FC236}">
                <a16:creationId xmlns:a16="http://schemas.microsoft.com/office/drawing/2014/main" id="{77EE965A-A244-CA47-96EC-FCE044B616F9}"/>
              </a:ext>
            </a:extLst>
          </p:cNvPr>
          <p:cNvSpPr>
            <a:spLocks noGrp="1"/>
          </p:cNvSpPr>
          <p:nvPr>
            <p:ph idx="1"/>
          </p:nvPr>
        </p:nvSpPr>
        <p:spPr/>
        <p:txBody>
          <a:bodyPr/>
          <a:lstStyle/>
          <a:p>
            <a:pPr marL="0" indent="0">
              <a:buNone/>
            </a:pPr>
            <a:r>
              <a:rPr lang="de-DE" dirty="0"/>
              <a:t>4. </a:t>
            </a:r>
            <a:r>
              <a:rPr lang="de-DE" dirty="0" err="1"/>
              <a:t>Conture</a:t>
            </a:r>
            <a:r>
              <a:rPr lang="de-DE" dirty="0"/>
              <a:t> </a:t>
            </a:r>
            <a:r>
              <a:rPr lang="de-DE" dirty="0" err="1"/>
              <a:t>Detector</a:t>
            </a:r>
            <a:endParaRPr lang="de-DE" dirty="0"/>
          </a:p>
          <a:p>
            <a:r>
              <a:rPr lang="de-DE" dirty="0"/>
              <a:t>Liest aus generierten Bildern der trainierten GAN-Modelle einzelne Konturen aus</a:t>
            </a:r>
          </a:p>
          <a:p>
            <a:r>
              <a:rPr lang="de-DE" dirty="0"/>
              <a:t>Klasse </a:t>
            </a:r>
            <a:r>
              <a:rPr lang="de-DE" i="1" dirty="0" err="1"/>
              <a:t>conture_detector.py</a:t>
            </a:r>
            <a:endParaRPr lang="de-DE" dirty="0"/>
          </a:p>
          <a:p>
            <a:r>
              <a:rPr lang="de-DE" dirty="0"/>
              <a:t>Koordinaten werden ermittelt und an XML-Generator übergeben</a:t>
            </a:r>
          </a:p>
        </p:txBody>
      </p:sp>
    </p:spTree>
    <p:extLst>
      <p:ext uri="{BB962C8B-B14F-4D97-AF65-F5344CB8AC3E}">
        <p14:creationId xmlns:p14="http://schemas.microsoft.com/office/powerpoint/2010/main" val="940945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7D225D-FAEC-AD46-8521-25A98475D2B6}"/>
              </a:ext>
            </a:extLst>
          </p:cNvPr>
          <p:cNvSpPr>
            <a:spLocks noGrp="1"/>
          </p:cNvSpPr>
          <p:nvPr>
            <p:ph type="title"/>
          </p:nvPr>
        </p:nvSpPr>
        <p:spPr/>
        <p:txBody>
          <a:bodyPr/>
          <a:lstStyle/>
          <a:p>
            <a:r>
              <a:rPr lang="de-DE" dirty="0"/>
              <a:t>2. Allgemeine Vorgehensweise</a:t>
            </a:r>
          </a:p>
        </p:txBody>
      </p:sp>
      <p:sp>
        <p:nvSpPr>
          <p:cNvPr id="3" name="Inhaltsplatzhalter 2">
            <a:extLst>
              <a:ext uri="{FF2B5EF4-FFF2-40B4-BE49-F238E27FC236}">
                <a16:creationId xmlns:a16="http://schemas.microsoft.com/office/drawing/2014/main" id="{18375DA2-3A6F-324B-94DF-08A21EFED5E7}"/>
              </a:ext>
            </a:extLst>
          </p:cNvPr>
          <p:cNvSpPr>
            <a:spLocks noGrp="1"/>
          </p:cNvSpPr>
          <p:nvPr>
            <p:ph idx="1"/>
          </p:nvPr>
        </p:nvSpPr>
        <p:spPr/>
        <p:txBody>
          <a:bodyPr/>
          <a:lstStyle/>
          <a:p>
            <a:pPr marL="0" indent="0">
              <a:buNone/>
            </a:pPr>
            <a:r>
              <a:rPr lang="de-DE" i="1" dirty="0" err="1"/>
              <a:t>conture_detector.py</a:t>
            </a:r>
            <a:endParaRPr lang="de-DE" dirty="0"/>
          </a:p>
          <a:p>
            <a:r>
              <a:rPr lang="de-DE" dirty="0"/>
              <a:t>Import cv2-Klasse</a:t>
            </a:r>
          </a:p>
          <a:p>
            <a:r>
              <a:rPr lang="de-DE" dirty="0"/>
              <a:t>Bild wird ausgelesen und alle x- und </a:t>
            </a:r>
            <a:r>
              <a:rPr lang="de-DE" dirty="0" err="1"/>
              <a:t>y</a:t>
            </a:r>
            <a:r>
              <a:rPr lang="de-DE" dirty="0"/>
              <a:t>-Koordinaten in eine Liste geschrieben</a:t>
            </a:r>
          </a:p>
          <a:p>
            <a:r>
              <a:rPr lang="de-DE" dirty="0"/>
              <a:t>Eingelesenes Bild im HSV-Farbraum muss in Graustufen umgewandelt werden </a:t>
            </a:r>
            <a:r>
              <a:rPr lang="de-DE" dirty="0">
                <a:sym typeface="Wingdings" pitchFamily="2" charset="2"/>
              </a:rPr>
              <a:t> Konturen innerhalb des Bildes</a:t>
            </a:r>
          </a:p>
        </p:txBody>
      </p:sp>
    </p:spTree>
    <p:extLst>
      <p:ext uri="{BB962C8B-B14F-4D97-AF65-F5344CB8AC3E}">
        <p14:creationId xmlns:p14="http://schemas.microsoft.com/office/powerpoint/2010/main" val="2230969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5D242-C1AE-DF42-B64B-A02A3CFD17CA}"/>
              </a:ext>
            </a:extLst>
          </p:cNvPr>
          <p:cNvSpPr>
            <a:spLocks noGrp="1"/>
          </p:cNvSpPr>
          <p:nvPr>
            <p:ph type="title"/>
          </p:nvPr>
        </p:nvSpPr>
        <p:spPr/>
        <p:txBody>
          <a:bodyPr/>
          <a:lstStyle/>
          <a:p>
            <a:r>
              <a:rPr lang="de-DE" dirty="0"/>
              <a:t>2. Allgemeine Vorgehensweise</a:t>
            </a:r>
          </a:p>
        </p:txBody>
      </p:sp>
      <p:sp>
        <p:nvSpPr>
          <p:cNvPr id="3" name="Inhaltsplatzhalter 2">
            <a:extLst>
              <a:ext uri="{FF2B5EF4-FFF2-40B4-BE49-F238E27FC236}">
                <a16:creationId xmlns:a16="http://schemas.microsoft.com/office/drawing/2014/main" id="{F4043792-0171-364E-A4BA-77DAF57F7548}"/>
              </a:ext>
            </a:extLst>
          </p:cNvPr>
          <p:cNvSpPr>
            <a:spLocks noGrp="1"/>
          </p:cNvSpPr>
          <p:nvPr>
            <p:ph idx="1"/>
          </p:nvPr>
        </p:nvSpPr>
        <p:spPr/>
        <p:txBody>
          <a:bodyPr/>
          <a:lstStyle/>
          <a:p>
            <a:pPr marL="0" indent="0">
              <a:buNone/>
            </a:pPr>
            <a:r>
              <a:rPr lang="de-DE" dirty="0"/>
              <a:t>Ermittlung der </a:t>
            </a:r>
            <a:r>
              <a:rPr lang="de-DE" dirty="0" err="1"/>
              <a:t>Zentroide</a:t>
            </a:r>
            <a:r>
              <a:rPr lang="de-DE" dirty="0"/>
              <a:t>:</a:t>
            </a:r>
          </a:p>
          <a:p>
            <a:r>
              <a:rPr lang="de-DE" dirty="0" err="1"/>
              <a:t>centrX</a:t>
            </a:r>
            <a:r>
              <a:rPr lang="de-DE" dirty="0"/>
              <a:t> entspricht den zu ermittelnden </a:t>
            </a:r>
            <a:r>
              <a:rPr lang="de-DE" dirty="0" err="1"/>
              <a:t>Zentroiden</a:t>
            </a:r>
            <a:r>
              <a:rPr lang="de-DE" dirty="0"/>
              <a:t> der X-Koordinaten (gilt analog für Y-Koordinaten mit </a:t>
            </a:r>
            <a:r>
              <a:rPr lang="de-DE" dirty="0" err="1"/>
              <a:t>centrY</a:t>
            </a:r>
            <a:r>
              <a:rPr lang="de-DE" dirty="0"/>
              <a:t>)</a:t>
            </a:r>
          </a:p>
          <a:p>
            <a:r>
              <a:rPr lang="de-DE" dirty="0"/>
              <a:t>∑</a:t>
            </a:r>
            <a:r>
              <a:rPr lang="de-DE" i="1" dirty="0" err="1"/>
              <a:t>XCoord</a:t>
            </a:r>
            <a:r>
              <a:rPr lang="de-DE" dirty="0"/>
              <a:t> entspricht der Summe aller X-Koordinaten (gilt analog für Y-Koordinaten mit ∑</a:t>
            </a:r>
            <a:r>
              <a:rPr lang="de-DE" i="1" dirty="0" err="1"/>
              <a:t>YCoord</a:t>
            </a:r>
            <a:r>
              <a:rPr lang="de-DE" i="1" dirty="0"/>
              <a:t>)</a:t>
            </a:r>
          </a:p>
          <a:p>
            <a:r>
              <a:rPr lang="de-DE" i="1" dirty="0" err="1"/>
              <a:t>Length</a:t>
            </a:r>
            <a:r>
              <a:rPr lang="de-DE" dirty="0"/>
              <a:t> entspricht der Länge aller Punkte</a:t>
            </a:r>
          </a:p>
        </p:txBody>
      </p:sp>
      <p:pic>
        <p:nvPicPr>
          <p:cNvPr id="5" name="Grafik 4">
            <a:extLst>
              <a:ext uri="{FF2B5EF4-FFF2-40B4-BE49-F238E27FC236}">
                <a16:creationId xmlns:a16="http://schemas.microsoft.com/office/drawing/2014/main" id="{A31C35FB-E9B3-314B-9F61-6CC52215E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5665" y="1156560"/>
            <a:ext cx="4824536" cy="646968"/>
          </a:xfrm>
          <a:prstGeom prst="rect">
            <a:avLst/>
          </a:prstGeom>
        </p:spPr>
      </p:pic>
    </p:spTree>
    <p:extLst>
      <p:ext uri="{BB962C8B-B14F-4D97-AF65-F5344CB8AC3E}">
        <p14:creationId xmlns:p14="http://schemas.microsoft.com/office/powerpoint/2010/main" val="734441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9EEF4-6F26-A842-90FC-9800BB754E70}"/>
              </a:ext>
            </a:extLst>
          </p:cNvPr>
          <p:cNvSpPr>
            <a:spLocks noGrp="1"/>
          </p:cNvSpPr>
          <p:nvPr>
            <p:ph type="ctrTitle"/>
          </p:nvPr>
        </p:nvSpPr>
        <p:spPr/>
        <p:txBody>
          <a:bodyPr/>
          <a:lstStyle/>
          <a:p>
            <a:r>
              <a:rPr lang="de-DE" dirty="0"/>
              <a:t>2. Allgemeine Vorgehensweise</a:t>
            </a:r>
          </a:p>
        </p:txBody>
      </p:sp>
      <p:sp>
        <p:nvSpPr>
          <p:cNvPr id="4" name="Untertitel 3">
            <a:extLst>
              <a:ext uri="{FF2B5EF4-FFF2-40B4-BE49-F238E27FC236}">
                <a16:creationId xmlns:a16="http://schemas.microsoft.com/office/drawing/2014/main" id="{22DB0CEE-8DF0-4E44-A177-A87561AB98CB}"/>
              </a:ext>
            </a:extLst>
          </p:cNvPr>
          <p:cNvSpPr>
            <a:spLocks noGrp="1"/>
          </p:cNvSpPr>
          <p:nvPr>
            <p:ph type="subTitle" idx="1"/>
          </p:nvPr>
        </p:nvSpPr>
        <p:spPr/>
        <p:txBody>
          <a:bodyPr/>
          <a:lstStyle/>
          <a:p>
            <a:r>
              <a:rPr lang="de-DE" dirty="0"/>
              <a:t>Automatisierung der Abläufe mithilfe von </a:t>
            </a:r>
            <a:r>
              <a:rPr lang="de-DE" dirty="0" err="1"/>
              <a:t>Powershell</a:t>
            </a:r>
            <a:r>
              <a:rPr lang="de-DE" dirty="0"/>
              <a:t> unter Windows</a:t>
            </a:r>
          </a:p>
        </p:txBody>
      </p:sp>
    </p:spTree>
    <p:extLst>
      <p:ext uri="{BB962C8B-B14F-4D97-AF65-F5344CB8AC3E}">
        <p14:creationId xmlns:p14="http://schemas.microsoft.com/office/powerpoint/2010/main" val="2167050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CF6806-0C3B-5843-B51B-F18B44BE68EE}"/>
              </a:ext>
            </a:extLst>
          </p:cNvPr>
          <p:cNvSpPr>
            <a:spLocks noGrp="1"/>
          </p:cNvSpPr>
          <p:nvPr>
            <p:ph type="title"/>
          </p:nvPr>
        </p:nvSpPr>
        <p:spPr/>
        <p:txBody>
          <a:bodyPr/>
          <a:lstStyle/>
          <a:p>
            <a:r>
              <a:rPr lang="de-DE" dirty="0"/>
              <a:t>2. Allgemeine Vorgehensweise - </a:t>
            </a:r>
            <a:r>
              <a:rPr lang="de-DE" dirty="0" err="1"/>
              <a:t>Automator</a:t>
            </a:r>
            <a:endParaRPr lang="de-DE" dirty="0"/>
          </a:p>
        </p:txBody>
      </p:sp>
      <p:sp>
        <p:nvSpPr>
          <p:cNvPr id="3" name="Inhaltsplatzhalter 2">
            <a:extLst>
              <a:ext uri="{FF2B5EF4-FFF2-40B4-BE49-F238E27FC236}">
                <a16:creationId xmlns:a16="http://schemas.microsoft.com/office/drawing/2014/main" id="{92E5CCC2-D9BF-C24C-B8B7-81629FB4258B}"/>
              </a:ext>
            </a:extLst>
          </p:cNvPr>
          <p:cNvSpPr>
            <a:spLocks noGrp="1"/>
          </p:cNvSpPr>
          <p:nvPr>
            <p:ph idx="1"/>
          </p:nvPr>
        </p:nvSpPr>
        <p:spPr/>
        <p:txBody>
          <a:bodyPr/>
          <a:lstStyle/>
          <a:p>
            <a:r>
              <a:rPr lang="de-DE" dirty="0"/>
              <a:t>Komponenten müssen nicht mehr einzeln/umständlich gestartet werden</a:t>
            </a:r>
          </a:p>
          <a:p>
            <a:r>
              <a:rPr lang="de-DE" dirty="0" err="1"/>
              <a:t>Powershell</a:t>
            </a:r>
            <a:r>
              <a:rPr lang="de-DE" dirty="0"/>
              <a:t>, da Bordmittel von Windows 10 (gängigstes Betriebssystem), keine extra Tools notwendig</a:t>
            </a:r>
          </a:p>
          <a:p>
            <a:endParaRPr lang="de-DE" dirty="0"/>
          </a:p>
        </p:txBody>
      </p:sp>
    </p:spTree>
    <p:extLst>
      <p:ext uri="{BB962C8B-B14F-4D97-AF65-F5344CB8AC3E}">
        <p14:creationId xmlns:p14="http://schemas.microsoft.com/office/powerpoint/2010/main" val="2760224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5031E4-2A84-3645-80B7-8DA7A3C1A675}"/>
              </a:ext>
            </a:extLst>
          </p:cNvPr>
          <p:cNvSpPr>
            <a:spLocks noGrp="1"/>
          </p:cNvSpPr>
          <p:nvPr>
            <p:ph type="title"/>
          </p:nvPr>
        </p:nvSpPr>
        <p:spPr/>
        <p:txBody>
          <a:bodyPr/>
          <a:lstStyle/>
          <a:p>
            <a:r>
              <a:rPr lang="de-DE" dirty="0"/>
              <a:t>2. Allgemeine Vorgehensweise - </a:t>
            </a:r>
            <a:r>
              <a:rPr lang="de-DE" dirty="0" err="1"/>
              <a:t>Automator</a:t>
            </a:r>
            <a:endParaRPr lang="de-DE" dirty="0"/>
          </a:p>
        </p:txBody>
      </p:sp>
      <p:pic>
        <p:nvPicPr>
          <p:cNvPr id="10241" name="Picture 1" descr="page8image32125952">
            <a:extLst>
              <a:ext uri="{FF2B5EF4-FFF2-40B4-BE49-F238E27FC236}">
                <a16:creationId xmlns:a16="http://schemas.microsoft.com/office/drawing/2014/main" id="{01308C96-2A18-7249-8715-27852E84B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629" y="771550"/>
            <a:ext cx="6662741" cy="3751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017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72E802-8475-3C48-AE37-DE34C15F4A72}"/>
              </a:ext>
            </a:extLst>
          </p:cNvPr>
          <p:cNvSpPr>
            <a:spLocks noGrp="1"/>
          </p:cNvSpPr>
          <p:nvPr>
            <p:ph type="ctrTitle"/>
          </p:nvPr>
        </p:nvSpPr>
        <p:spPr/>
        <p:txBody>
          <a:bodyPr/>
          <a:lstStyle/>
          <a:p>
            <a:r>
              <a:rPr lang="de-DE" dirty="0"/>
              <a:t>2. Allgemeine Vorgehensweise</a:t>
            </a:r>
          </a:p>
        </p:txBody>
      </p:sp>
      <p:sp>
        <p:nvSpPr>
          <p:cNvPr id="4" name="Untertitel 3">
            <a:extLst>
              <a:ext uri="{FF2B5EF4-FFF2-40B4-BE49-F238E27FC236}">
                <a16:creationId xmlns:a16="http://schemas.microsoft.com/office/drawing/2014/main" id="{518ADBBE-6ABC-CE4B-94E6-3AFA6E2A5048}"/>
              </a:ext>
            </a:extLst>
          </p:cNvPr>
          <p:cNvSpPr>
            <a:spLocks noGrp="1"/>
          </p:cNvSpPr>
          <p:nvPr>
            <p:ph type="subTitle" idx="1"/>
          </p:nvPr>
        </p:nvSpPr>
        <p:spPr/>
        <p:txBody>
          <a:bodyPr/>
          <a:lstStyle/>
          <a:p>
            <a:r>
              <a:rPr lang="de-DE" dirty="0"/>
              <a:t>Aufsetzen eines Re-Evaluierungssystems</a:t>
            </a:r>
          </a:p>
        </p:txBody>
      </p:sp>
    </p:spTree>
    <p:extLst>
      <p:ext uri="{BB962C8B-B14F-4D97-AF65-F5344CB8AC3E}">
        <p14:creationId xmlns:p14="http://schemas.microsoft.com/office/powerpoint/2010/main" val="3985846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CD9224-4BD8-F447-885B-DA0E21A32BF4}"/>
              </a:ext>
            </a:extLst>
          </p:cNvPr>
          <p:cNvSpPr>
            <a:spLocks noGrp="1"/>
          </p:cNvSpPr>
          <p:nvPr>
            <p:ph type="title"/>
          </p:nvPr>
        </p:nvSpPr>
        <p:spPr/>
        <p:txBody>
          <a:bodyPr/>
          <a:lstStyle/>
          <a:p>
            <a:r>
              <a:rPr lang="de-DE" dirty="0"/>
              <a:t>2. Allgemeine Vorgehensweise – </a:t>
            </a:r>
            <a:br>
              <a:rPr lang="de-DE" dirty="0"/>
            </a:br>
            <a:r>
              <a:rPr lang="de-DE" dirty="0"/>
              <a:t>Re-Evaluierungssystem</a:t>
            </a:r>
            <a:br>
              <a:rPr lang="de-DE" dirty="0"/>
            </a:br>
            <a:endParaRPr lang="de-DE" dirty="0"/>
          </a:p>
        </p:txBody>
      </p:sp>
      <p:sp>
        <p:nvSpPr>
          <p:cNvPr id="3" name="Inhaltsplatzhalter 2">
            <a:extLst>
              <a:ext uri="{FF2B5EF4-FFF2-40B4-BE49-F238E27FC236}">
                <a16:creationId xmlns:a16="http://schemas.microsoft.com/office/drawing/2014/main" id="{0F087677-A246-9B45-AE82-E78D80BC94FC}"/>
              </a:ext>
            </a:extLst>
          </p:cNvPr>
          <p:cNvSpPr>
            <a:spLocks noGrp="1"/>
          </p:cNvSpPr>
          <p:nvPr>
            <p:ph idx="1"/>
          </p:nvPr>
        </p:nvSpPr>
        <p:spPr/>
        <p:txBody>
          <a:bodyPr/>
          <a:lstStyle/>
          <a:p>
            <a:r>
              <a:rPr lang="de-DE" dirty="0"/>
              <a:t>Dient als manuell-implementiertes, rückgekoppeltes </a:t>
            </a:r>
            <a:r>
              <a:rPr lang="de-DE" dirty="0" err="1"/>
              <a:t>Neural</a:t>
            </a:r>
            <a:r>
              <a:rPr lang="de-DE" dirty="0"/>
              <a:t> Network System</a:t>
            </a:r>
          </a:p>
          <a:p>
            <a:r>
              <a:rPr lang="de-DE" dirty="0"/>
              <a:t>Es werden neue Level sowohl durch bereits bekannte Bilder, aber auch einem zufällig initialisiertem Vektor generiert</a:t>
            </a:r>
          </a:p>
          <a:p>
            <a:pPr marL="0" indent="0">
              <a:buNone/>
            </a:pPr>
            <a:r>
              <a:rPr lang="de-DE" dirty="0">
                <a:sym typeface="Wingdings" pitchFamily="2" charset="2"/>
              </a:rPr>
              <a:t> Generierte Level nicht immer physikalisch sinnvoll</a:t>
            </a:r>
            <a:endParaRPr lang="de-DE" dirty="0"/>
          </a:p>
        </p:txBody>
      </p:sp>
    </p:spTree>
    <p:extLst>
      <p:ext uri="{BB962C8B-B14F-4D97-AF65-F5344CB8AC3E}">
        <p14:creationId xmlns:p14="http://schemas.microsoft.com/office/powerpoint/2010/main" val="1928124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el 1">
            <a:extLst>
              <a:ext uri="{FF2B5EF4-FFF2-40B4-BE49-F238E27FC236}">
                <a16:creationId xmlns:a16="http://schemas.microsoft.com/office/drawing/2014/main" id="{A514160D-BE02-2345-8254-3E4CAB9C72FC}"/>
              </a:ext>
            </a:extLst>
          </p:cNvPr>
          <p:cNvSpPr>
            <a:spLocks noGrp="1"/>
          </p:cNvSpPr>
          <p:nvPr>
            <p:ph type="title"/>
          </p:nvPr>
        </p:nvSpPr>
        <p:spPr bwMode="auto">
          <a:xfrm>
            <a:off x="395288" y="268288"/>
            <a:ext cx="7345362"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de-DE" altLang="de-DE" dirty="0">
                <a:latin typeface="Arial" panose="020B0604020202020204" pitchFamily="34" charset="0"/>
              </a:rPr>
              <a:t>Inhaltsverzeichnis</a:t>
            </a:r>
          </a:p>
        </p:txBody>
      </p:sp>
      <p:sp>
        <p:nvSpPr>
          <p:cNvPr id="3075" name="Inhaltsplatzhalter 2">
            <a:extLst>
              <a:ext uri="{FF2B5EF4-FFF2-40B4-BE49-F238E27FC236}">
                <a16:creationId xmlns:a16="http://schemas.microsoft.com/office/drawing/2014/main" id="{C6E85225-F026-084B-9AD2-12F1505546A0}"/>
              </a:ext>
            </a:extLst>
          </p:cNvPr>
          <p:cNvSpPr>
            <a:spLocks noGrp="1"/>
          </p:cNvSpPr>
          <p:nvPr>
            <p:ph idx="1"/>
          </p:nvPr>
        </p:nvSpPr>
        <p:spPr bwMode="auto">
          <a:xfrm>
            <a:off x="395288" y="1354138"/>
            <a:ext cx="7345362" cy="2663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indent="-457200">
              <a:buFontTx/>
              <a:buAutoNum type="arabicPeriod"/>
            </a:pPr>
            <a:r>
              <a:rPr lang="de-DE" altLang="de-DE" dirty="0" err="1">
                <a:latin typeface="Arial" panose="020B0604020202020204" pitchFamily="34" charset="0"/>
              </a:rPr>
              <a:t>Machine</a:t>
            </a:r>
            <a:r>
              <a:rPr lang="de-DE" altLang="de-DE" dirty="0">
                <a:latin typeface="Arial" panose="020B0604020202020204" pitchFamily="34" charset="0"/>
              </a:rPr>
              <a:t> Learning als möglicher </a:t>
            </a:r>
            <a:r>
              <a:rPr lang="de-DE" altLang="de-DE" dirty="0" err="1">
                <a:latin typeface="Arial" panose="020B0604020202020204" pitchFamily="34" charset="0"/>
              </a:rPr>
              <a:t>Levelgenerator</a:t>
            </a:r>
            <a:endParaRPr lang="de-DE" altLang="de-DE" dirty="0">
              <a:latin typeface="Arial" panose="020B0604020202020204" pitchFamily="34" charset="0"/>
            </a:endParaRPr>
          </a:p>
          <a:p>
            <a:pPr marL="457200" indent="-457200">
              <a:buFontTx/>
              <a:buAutoNum type="arabicPeriod"/>
            </a:pPr>
            <a:r>
              <a:rPr lang="de-DE" altLang="de-DE" dirty="0">
                <a:latin typeface="Arial" panose="020B0604020202020204" pitchFamily="34" charset="0"/>
              </a:rPr>
              <a:t>Allgemeine Vorgehensweise</a:t>
            </a:r>
          </a:p>
          <a:p>
            <a:pPr marL="457200" indent="-457200">
              <a:buFontTx/>
              <a:buAutoNum type="arabicPeriod"/>
            </a:pPr>
            <a:r>
              <a:rPr lang="de-DE" altLang="de-DE" dirty="0">
                <a:latin typeface="Arial" panose="020B0604020202020204" pitchFamily="34" charset="0"/>
              </a:rPr>
              <a:t>Ergebnisse und Fazit</a:t>
            </a:r>
          </a:p>
          <a:p>
            <a:pPr marL="457200" indent="-457200">
              <a:buFontTx/>
              <a:buAutoNum type="arabicPeriod"/>
            </a:pPr>
            <a:r>
              <a:rPr lang="de-DE" altLang="de-DE" dirty="0">
                <a:latin typeface="Arial" panose="020B0604020202020204" pitchFamily="34" charset="0"/>
              </a:rPr>
              <a:t>Ausblick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A6C455-CFB5-9D4B-A60D-620371624BCA}"/>
              </a:ext>
            </a:extLst>
          </p:cNvPr>
          <p:cNvSpPr>
            <a:spLocks noGrp="1"/>
          </p:cNvSpPr>
          <p:nvPr>
            <p:ph type="title"/>
          </p:nvPr>
        </p:nvSpPr>
        <p:spPr/>
        <p:txBody>
          <a:bodyPr/>
          <a:lstStyle/>
          <a:p>
            <a:r>
              <a:rPr lang="de-DE" dirty="0"/>
              <a:t>2. Allgemeine Vorgehensweise – </a:t>
            </a:r>
            <a:br>
              <a:rPr lang="de-DE" dirty="0"/>
            </a:br>
            <a:r>
              <a:rPr lang="de-DE" dirty="0"/>
              <a:t>Re-Evaluierungssystem</a:t>
            </a:r>
          </a:p>
        </p:txBody>
      </p:sp>
      <p:sp>
        <p:nvSpPr>
          <p:cNvPr id="3" name="Inhaltsplatzhalter 2">
            <a:extLst>
              <a:ext uri="{FF2B5EF4-FFF2-40B4-BE49-F238E27FC236}">
                <a16:creationId xmlns:a16="http://schemas.microsoft.com/office/drawing/2014/main" id="{054FA886-77EB-C344-9E66-608961DEA53F}"/>
              </a:ext>
            </a:extLst>
          </p:cNvPr>
          <p:cNvSpPr>
            <a:spLocks noGrp="1"/>
          </p:cNvSpPr>
          <p:nvPr>
            <p:ph idx="1"/>
          </p:nvPr>
        </p:nvSpPr>
        <p:spPr/>
        <p:txBody>
          <a:bodyPr/>
          <a:lstStyle/>
          <a:p>
            <a:r>
              <a:rPr lang="de-DE" sz="1800" dirty="0"/>
              <a:t>Neu generierte Level in </a:t>
            </a:r>
            <a:r>
              <a:rPr lang="de-DE" sz="1800" dirty="0" err="1"/>
              <a:t>Unity</a:t>
            </a:r>
            <a:r>
              <a:rPr lang="de-DE" sz="1800" dirty="0"/>
              <a:t>-Version des Spiels reingeladen und vom </a:t>
            </a:r>
            <a:r>
              <a:rPr lang="de-DE" sz="1800" dirty="0" err="1"/>
              <a:t>BamBirds</a:t>
            </a:r>
            <a:r>
              <a:rPr lang="de-DE" sz="1800" dirty="0"/>
              <a:t> Naive Agent gespielt</a:t>
            </a:r>
          </a:p>
          <a:p>
            <a:r>
              <a:rPr lang="de-DE" sz="1800" dirty="0"/>
              <a:t>Fällt das Level nun in sich zusammen, kann der Agent seinen ersten/nächsten Zug nicht evaluieren </a:t>
            </a:r>
            <a:br>
              <a:rPr lang="de-DE" sz="1800" dirty="0"/>
            </a:br>
            <a:r>
              <a:rPr lang="de-DE" sz="1800" dirty="0">
                <a:sym typeface="Wingdings" pitchFamily="2" charset="2"/>
              </a:rPr>
              <a:t> versucht neue Screenshots</a:t>
            </a:r>
          </a:p>
          <a:p>
            <a:r>
              <a:rPr lang="de-DE" sz="1800" dirty="0">
                <a:sym typeface="Wingdings" pitchFamily="2" charset="2"/>
              </a:rPr>
              <a:t>Nach bestimmter Anzahl an Iterationen schreibt </a:t>
            </a:r>
            <a:r>
              <a:rPr lang="de-DE" sz="1800" dirty="0" err="1">
                <a:sym typeface="Wingdings" pitchFamily="2" charset="2"/>
              </a:rPr>
              <a:t>modifizerter</a:t>
            </a:r>
            <a:r>
              <a:rPr lang="de-DE" sz="1800" dirty="0">
                <a:sym typeface="Wingdings" pitchFamily="2" charset="2"/>
              </a:rPr>
              <a:t> Agent die Level-ID in eine externe Datei</a:t>
            </a:r>
          </a:p>
          <a:p>
            <a:pPr marL="0" indent="0">
              <a:buNone/>
            </a:pPr>
            <a:r>
              <a:rPr lang="de-DE" sz="1800" dirty="0">
                <a:sym typeface="Wingdings" pitchFamily="2" charset="2"/>
              </a:rPr>
              <a:t> Selektion der „spielbaren“ Level wird gesammelt und wiederverwertet</a:t>
            </a:r>
            <a:endParaRPr lang="de-DE" sz="1800" dirty="0"/>
          </a:p>
        </p:txBody>
      </p:sp>
    </p:spTree>
    <p:extLst>
      <p:ext uri="{BB962C8B-B14F-4D97-AF65-F5344CB8AC3E}">
        <p14:creationId xmlns:p14="http://schemas.microsoft.com/office/powerpoint/2010/main" val="3715924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B8B6FA-9308-EB41-ADDA-B2816F5E4A28}"/>
              </a:ext>
            </a:extLst>
          </p:cNvPr>
          <p:cNvSpPr>
            <a:spLocks noGrp="1"/>
          </p:cNvSpPr>
          <p:nvPr>
            <p:ph type="title"/>
          </p:nvPr>
        </p:nvSpPr>
        <p:spPr/>
        <p:txBody>
          <a:bodyPr/>
          <a:lstStyle/>
          <a:p>
            <a:r>
              <a:rPr lang="de-DE" dirty="0"/>
              <a:t>3. Ergebnisse</a:t>
            </a:r>
          </a:p>
        </p:txBody>
      </p:sp>
      <p:sp>
        <p:nvSpPr>
          <p:cNvPr id="3" name="Inhaltsplatzhalter 2">
            <a:extLst>
              <a:ext uri="{FF2B5EF4-FFF2-40B4-BE49-F238E27FC236}">
                <a16:creationId xmlns:a16="http://schemas.microsoft.com/office/drawing/2014/main" id="{D3168171-4CAE-7B49-A27F-B64AD47D746B}"/>
              </a:ext>
            </a:extLst>
          </p:cNvPr>
          <p:cNvSpPr>
            <a:spLocks noGrp="1"/>
          </p:cNvSpPr>
          <p:nvPr>
            <p:ph idx="1"/>
          </p:nvPr>
        </p:nvSpPr>
        <p:spPr/>
        <p:txBody>
          <a:bodyPr/>
          <a:lstStyle/>
          <a:p>
            <a:r>
              <a:rPr lang="de-DE" dirty="0"/>
              <a:t>Unterschiedliche Ergebnisse für verschiedene Gegenstände</a:t>
            </a:r>
          </a:p>
          <a:p>
            <a:pPr marL="0" indent="0">
              <a:buNone/>
            </a:pPr>
            <a:r>
              <a:rPr lang="de-DE" u="sng" dirty="0"/>
              <a:t>Plattformen</a:t>
            </a:r>
            <a:endParaRPr lang="de-DE" dirty="0"/>
          </a:p>
          <a:p>
            <a:r>
              <a:rPr lang="de-DE" dirty="0"/>
              <a:t>flächenartig (geeignet?)</a:t>
            </a:r>
          </a:p>
          <a:p>
            <a:r>
              <a:rPr lang="de-DE" dirty="0"/>
              <a:t>nein: da </a:t>
            </a:r>
            <a:r>
              <a:rPr lang="de-DE" dirty="0" err="1"/>
              <a:t>sinnfrei</a:t>
            </a:r>
            <a:r>
              <a:rPr lang="de-DE" dirty="0"/>
              <a:t> und z.T. vollständig flach</a:t>
            </a:r>
          </a:p>
          <a:p>
            <a:r>
              <a:rPr lang="de-DE" dirty="0"/>
              <a:t>Keine Plattformen in der Höhe</a:t>
            </a:r>
          </a:p>
          <a:p>
            <a:r>
              <a:rPr lang="de-DE" dirty="0"/>
              <a:t>Keine außergewöhnlichen Formen (Spielspaß)</a:t>
            </a:r>
          </a:p>
        </p:txBody>
      </p:sp>
    </p:spTree>
    <p:extLst>
      <p:ext uri="{BB962C8B-B14F-4D97-AF65-F5344CB8AC3E}">
        <p14:creationId xmlns:p14="http://schemas.microsoft.com/office/powerpoint/2010/main" val="565071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73A4A7-A36B-5645-850C-2F2B4A1F2F7B}"/>
              </a:ext>
            </a:extLst>
          </p:cNvPr>
          <p:cNvSpPr>
            <a:spLocks noGrp="1"/>
          </p:cNvSpPr>
          <p:nvPr>
            <p:ph type="title"/>
          </p:nvPr>
        </p:nvSpPr>
        <p:spPr/>
        <p:txBody>
          <a:bodyPr/>
          <a:lstStyle/>
          <a:p>
            <a:r>
              <a:rPr lang="de-DE" dirty="0"/>
              <a:t>3. Ergebnisse</a:t>
            </a:r>
          </a:p>
        </p:txBody>
      </p:sp>
      <p:sp>
        <p:nvSpPr>
          <p:cNvPr id="3" name="Inhaltsplatzhalter 2">
            <a:extLst>
              <a:ext uri="{FF2B5EF4-FFF2-40B4-BE49-F238E27FC236}">
                <a16:creationId xmlns:a16="http://schemas.microsoft.com/office/drawing/2014/main" id="{160E72EB-E6DD-8F46-9E01-521CF387A02E}"/>
              </a:ext>
            </a:extLst>
          </p:cNvPr>
          <p:cNvSpPr>
            <a:spLocks noGrp="1"/>
          </p:cNvSpPr>
          <p:nvPr>
            <p:ph idx="1"/>
          </p:nvPr>
        </p:nvSpPr>
        <p:spPr>
          <a:xfrm>
            <a:off x="395536" y="1353344"/>
            <a:ext cx="5688632" cy="2664633"/>
          </a:xfrm>
        </p:spPr>
        <p:txBody>
          <a:bodyPr/>
          <a:lstStyle/>
          <a:p>
            <a:pPr marL="0" indent="0">
              <a:buNone/>
            </a:pPr>
            <a:r>
              <a:rPr lang="de-DE" sz="2000" u="sng" dirty="0"/>
              <a:t>Punktförmige Gegenstände (Schweine, TNTs…)</a:t>
            </a:r>
            <a:endParaRPr lang="de-DE" sz="2000" dirty="0"/>
          </a:p>
          <a:p>
            <a:r>
              <a:rPr lang="de-DE" sz="2000" dirty="0"/>
              <a:t>Gut innerhalb der Level verstreut</a:t>
            </a:r>
          </a:p>
          <a:p>
            <a:r>
              <a:rPr lang="de-DE" sz="2000" dirty="0"/>
              <a:t>Gegenstände z.T. sehr nah beieinander (linienartig)</a:t>
            </a:r>
          </a:p>
          <a:p>
            <a:r>
              <a:rPr lang="de-DE" sz="2000" dirty="0"/>
              <a:t>Faktoren wie Spaß/Herausforderung (bisher) nicht einbezogen </a:t>
            </a:r>
            <a:r>
              <a:rPr lang="de-DE" sz="2000" dirty="0">
                <a:sym typeface="Wingdings" pitchFamily="2" charset="2"/>
              </a:rPr>
              <a:t> Verteilung fällt willkürlich aus</a:t>
            </a:r>
          </a:p>
          <a:p>
            <a:r>
              <a:rPr lang="de-DE" sz="2000" dirty="0">
                <a:sym typeface="Wingdings" pitchFamily="2" charset="2"/>
              </a:rPr>
              <a:t>Problem: Schweine werden z.T. in der Luft platziert und sterben beim Start  </a:t>
            </a:r>
            <a:r>
              <a:rPr lang="de-DE" sz="2000" b="1" dirty="0">
                <a:solidFill>
                  <a:srgbClr val="FF0000"/>
                </a:solidFill>
                <a:sym typeface="Wingdings" pitchFamily="2" charset="2"/>
              </a:rPr>
              <a:t>Fatal!</a:t>
            </a:r>
            <a:endParaRPr lang="de-DE" sz="2000" dirty="0">
              <a:solidFill>
                <a:srgbClr val="FF0000"/>
              </a:solidFill>
            </a:endParaRPr>
          </a:p>
          <a:p>
            <a:endParaRPr lang="de-DE" sz="2000" dirty="0"/>
          </a:p>
        </p:txBody>
      </p:sp>
    </p:spTree>
    <p:extLst>
      <p:ext uri="{BB962C8B-B14F-4D97-AF65-F5344CB8AC3E}">
        <p14:creationId xmlns:p14="http://schemas.microsoft.com/office/powerpoint/2010/main" val="2171853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182872-9789-3B4F-9D49-518737404E2B}"/>
              </a:ext>
            </a:extLst>
          </p:cNvPr>
          <p:cNvSpPr>
            <a:spLocks noGrp="1"/>
          </p:cNvSpPr>
          <p:nvPr>
            <p:ph type="title"/>
          </p:nvPr>
        </p:nvSpPr>
        <p:spPr/>
        <p:txBody>
          <a:bodyPr/>
          <a:lstStyle/>
          <a:p>
            <a:r>
              <a:rPr lang="de-DE" dirty="0"/>
              <a:t>3. Ergebnisse</a:t>
            </a:r>
          </a:p>
        </p:txBody>
      </p:sp>
      <p:pic>
        <p:nvPicPr>
          <p:cNvPr id="4" name="Picture 1" descr="page10image32286672">
            <a:extLst>
              <a:ext uri="{FF2B5EF4-FFF2-40B4-BE49-F238E27FC236}">
                <a16:creationId xmlns:a16="http://schemas.microsoft.com/office/drawing/2014/main" id="{AF6F3828-0602-F547-A82C-89098B9E4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0"/>
            <a:ext cx="7344816"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609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C94A3-64A4-D549-8594-C022C08F0A2B}"/>
              </a:ext>
            </a:extLst>
          </p:cNvPr>
          <p:cNvSpPr>
            <a:spLocks noGrp="1"/>
          </p:cNvSpPr>
          <p:nvPr>
            <p:ph type="title"/>
          </p:nvPr>
        </p:nvSpPr>
        <p:spPr/>
        <p:txBody>
          <a:bodyPr/>
          <a:lstStyle/>
          <a:p>
            <a:r>
              <a:rPr lang="de-DE" dirty="0"/>
              <a:t>3. Fazit</a:t>
            </a:r>
          </a:p>
        </p:txBody>
      </p:sp>
      <p:sp>
        <p:nvSpPr>
          <p:cNvPr id="3" name="Inhaltsplatzhalter 2">
            <a:extLst>
              <a:ext uri="{FF2B5EF4-FFF2-40B4-BE49-F238E27FC236}">
                <a16:creationId xmlns:a16="http://schemas.microsoft.com/office/drawing/2014/main" id="{E7248FEF-7FDA-6244-8C47-974FF4203910}"/>
              </a:ext>
            </a:extLst>
          </p:cNvPr>
          <p:cNvSpPr>
            <a:spLocks noGrp="1"/>
          </p:cNvSpPr>
          <p:nvPr>
            <p:ph idx="1"/>
          </p:nvPr>
        </p:nvSpPr>
        <p:spPr/>
        <p:txBody>
          <a:bodyPr/>
          <a:lstStyle/>
          <a:p>
            <a:pPr marL="0" indent="0">
              <a:buNone/>
            </a:pPr>
            <a:r>
              <a:rPr lang="de-DE" dirty="0"/>
              <a:t>GAN weniger zur </a:t>
            </a:r>
            <a:r>
              <a:rPr lang="de-DE" dirty="0" err="1"/>
              <a:t>Levelgenerierung</a:t>
            </a:r>
            <a:r>
              <a:rPr lang="de-DE" dirty="0"/>
              <a:t> geeignet</a:t>
            </a:r>
          </a:p>
          <a:p>
            <a:r>
              <a:rPr lang="de-DE" dirty="0"/>
              <a:t>Erzeugte Level nicht sinnvoll (obsolete Plattformen)</a:t>
            </a:r>
          </a:p>
          <a:p>
            <a:r>
              <a:rPr lang="de-DE" dirty="0"/>
              <a:t>Platzierung der Spielobjekte willkürlich (kein Spaß/Herausforderung)</a:t>
            </a:r>
          </a:p>
          <a:p>
            <a:r>
              <a:rPr lang="de-DE" dirty="0"/>
              <a:t>Deswegen: GAN häufig nur bei Erstellung </a:t>
            </a:r>
            <a:r>
              <a:rPr lang="de-DE" dirty="0" err="1"/>
              <a:t>photorealisitscher</a:t>
            </a:r>
            <a:r>
              <a:rPr lang="de-DE" dirty="0"/>
              <a:t> Bilder, 2D-/3D-Modellierung etc., </a:t>
            </a:r>
            <a:r>
              <a:rPr lang="de-DE" b="1" dirty="0"/>
              <a:t>nicht</a:t>
            </a:r>
            <a:r>
              <a:rPr lang="de-DE" dirty="0"/>
              <a:t> </a:t>
            </a:r>
            <a:r>
              <a:rPr lang="de-DE" dirty="0" err="1"/>
              <a:t>Levelgenerierung</a:t>
            </a:r>
            <a:r>
              <a:rPr lang="de-DE" dirty="0"/>
              <a:t>!</a:t>
            </a:r>
          </a:p>
          <a:p>
            <a:r>
              <a:rPr lang="de-DE" dirty="0"/>
              <a:t>Fehlschlag von GAN, deswegen nicht eingereicht</a:t>
            </a:r>
          </a:p>
        </p:txBody>
      </p:sp>
    </p:spTree>
    <p:extLst>
      <p:ext uri="{BB962C8B-B14F-4D97-AF65-F5344CB8AC3E}">
        <p14:creationId xmlns:p14="http://schemas.microsoft.com/office/powerpoint/2010/main" val="2242021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54651D-8653-2E4F-B666-74F5274ABE43}"/>
              </a:ext>
            </a:extLst>
          </p:cNvPr>
          <p:cNvSpPr>
            <a:spLocks noGrp="1"/>
          </p:cNvSpPr>
          <p:nvPr>
            <p:ph type="title"/>
          </p:nvPr>
        </p:nvSpPr>
        <p:spPr/>
        <p:txBody>
          <a:bodyPr/>
          <a:lstStyle/>
          <a:p>
            <a:r>
              <a:rPr lang="de-DE" dirty="0"/>
              <a:t>4. Ausblick</a:t>
            </a:r>
          </a:p>
        </p:txBody>
      </p:sp>
      <p:sp>
        <p:nvSpPr>
          <p:cNvPr id="3" name="Inhaltsplatzhalter 2">
            <a:extLst>
              <a:ext uri="{FF2B5EF4-FFF2-40B4-BE49-F238E27FC236}">
                <a16:creationId xmlns:a16="http://schemas.microsoft.com/office/drawing/2014/main" id="{B0013300-38D4-DD47-87EC-1B827A73EFCD}"/>
              </a:ext>
            </a:extLst>
          </p:cNvPr>
          <p:cNvSpPr>
            <a:spLocks noGrp="1"/>
          </p:cNvSpPr>
          <p:nvPr>
            <p:ph idx="1"/>
          </p:nvPr>
        </p:nvSpPr>
        <p:spPr/>
        <p:txBody>
          <a:bodyPr/>
          <a:lstStyle/>
          <a:p>
            <a:r>
              <a:rPr lang="de-DE" dirty="0"/>
              <a:t>Vorzugsweise bereits vorhandenen Fortschritt erweitern, eigene Ansätze aber auch möglich</a:t>
            </a:r>
          </a:p>
          <a:p>
            <a:r>
              <a:rPr lang="de-DE" dirty="0"/>
              <a:t>Automatisierung funktioniert einwandfrei, GUI (z.B. mit </a:t>
            </a:r>
            <a:r>
              <a:rPr lang="de-DE" dirty="0" err="1"/>
              <a:t>JavaFX</a:t>
            </a:r>
            <a:r>
              <a:rPr lang="de-DE" dirty="0"/>
              <a:t>) jedoch empfohlen</a:t>
            </a:r>
          </a:p>
          <a:p>
            <a:r>
              <a:rPr lang="de-DE" dirty="0"/>
              <a:t>Statt Programm „</a:t>
            </a:r>
            <a:r>
              <a:rPr lang="de-DE" dirty="0" err="1"/>
              <a:t>AutoSizer</a:t>
            </a:r>
            <a:r>
              <a:rPr lang="de-DE" dirty="0"/>
              <a:t>“ eher auf Bordmittel setzen</a:t>
            </a:r>
          </a:p>
          <a:p>
            <a:r>
              <a:rPr lang="de-DE" dirty="0"/>
              <a:t>Möglichkeit implementieren, GAN mit Faktoren wie Spaß und Herausforderung zu trainieren</a:t>
            </a:r>
          </a:p>
          <a:p>
            <a:endParaRPr lang="de-DE" dirty="0"/>
          </a:p>
        </p:txBody>
      </p:sp>
    </p:spTree>
    <p:extLst>
      <p:ext uri="{BB962C8B-B14F-4D97-AF65-F5344CB8AC3E}">
        <p14:creationId xmlns:p14="http://schemas.microsoft.com/office/powerpoint/2010/main" val="1866009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6214C8C-B33B-F74F-BB7B-877162BACB92}"/>
              </a:ext>
            </a:extLst>
          </p:cNvPr>
          <p:cNvSpPr>
            <a:spLocks noGrp="1"/>
          </p:cNvSpPr>
          <p:nvPr>
            <p:ph type="title"/>
          </p:nvPr>
        </p:nvSpPr>
        <p:spPr>
          <a:xfrm>
            <a:off x="539552" y="2143125"/>
            <a:ext cx="7200800" cy="857250"/>
          </a:xfrm>
        </p:spPr>
        <p:txBody>
          <a:bodyPr/>
          <a:lstStyle/>
          <a:p>
            <a:pPr algn="ctr"/>
            <a:r>
              <a:rPr lang="de-DE" dirty="0"/>
              <a:t>1. </a:t>
            </a:r>
            <a:r>
              <a:rPr lang="de-DE" dirty="0" err="1"/>
              <a:t>Machine</a:t>
            </a:r>
            <a:r>
              <a:rPr lang="de-DE" dirty="0"/>
              <a:t> Learning als möglicher </a:t>
            </a:r>
            <a:r>
              <a:rPr lang="de-DE" dirty="0" err="1"/>
              <a:t>Levelgenerator</a:t>
            </a:r>
            <a:endParaRPr lang="de-DE" dirty="0"/>
          </a:p>
        </p:txBody>
      </p:sp>
    </p:spTree>
    <p:extLst>
      <p:ext uri="{BB962C8B-B14F-4D97-AF65-F5344CB8AC3E}">
        <p14:creationId xmlns:p14="http://schemas.microsoft.com/office/powerpoint/2010/main" val="1582197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3D961F-3578-734C-A643-9CBF29CBB998}"/>
              </a:ext>
            </a:extLst>
          </p:cNvPr>
          <p:cNvSpPr>
            <a:spLocks noGrp="1"/>
          </p:cNvSpPr>
          <p:nvPr>
            <p:ph type="title"/>
          </p:nvPr>
        </p:nvSpPr>
        <p:spPr/>
        <p:txBody>
          <a:bodyPr/>
          <a:lstStyle/>
          <a:p>
            <a:r>
              <a:rPr lang="de-DE" dirty="0"/>
              <a:t>1. </a:t>
            </a:r>
            <a:r>
              <a:rPr lang="de-DE" dirty="0" err="1"/>
              <a:t>Machine</a:t>
            </a:r>
            <a:r>
              <a:rPr lang="de-DE" dirty="0"/>
              <a:t> Learning als möglicher </a:t>
            </a:r>
            <a:r>
              <a:rPr lang="de-DE" dirty="0" err="1"/>
              <a:t>Levelgenerator</a:t>
            </a:r>
            <a:endParaRPr lang="de-DE" dirty="0"/>
          </a:p>
        </p:txBody>
      </p:sp>
      <p:sp>
        <p:nvSpPr>
          <p:cNvPr id="6" name="Inhaltsplatzhalter 5">
            <a:extLst>
              <a:ext uri="{FF2B5EF4-FFF2-40B4-BE49-F238E27FC236}">
                <a16:creationId xmlns:a16="http://schemas.microsoft.com/office/drawing/2014/main" id="{FA271675-4C49-964A-AAC3-644292B54031}"/>
              </a:ext>
            </a:extLst>
          </p:cNvPr>
          <p:cNvSpPr>
            <a:spLocks noGrp="1"/>
          </p:cNvSpPr>
          <p:nvPr>
            <p:ph idx="1"/>
          </p:nvPr>
        </p:nvSpPr>
        <p:spPr/>
        <p:txBody>
          <a:bodyPr/>
          <a:lstStyle/>
          <a:p>
            <a:pPr marL="0" indent="0">
              <a:buNone/>
            </a:pPr>
            <a:r>
              <a:rPr lang="de-DE" dirty="0"/>
              <a:t>Im Gegensatz zum gegebenen </a:t>
            </a:r>
            <a:r>
              <a:rPr lang="de-DE" dirty="0" err="1"/>
              <a:t>Levelgenerator</a:t>
            </a:r>
            <a:r>
              <a:rPr lang="de-DE" dirty="0"/>
              <a:t> (prozedurale Generierung:</a:t>
            </a:r>
          </a:p>
          <a:p>
            <a:r>
              <a:rPr lang="de-DE" dirty="0"/>
              <a:t>Techniken des </a:t>
            </a:r>
            <a:r>
              <a:rPr lang="de-DE" dirty="0" err="1"/>
              <a:t>Machine</a:t>
            </a:r>
            <a:r>
              <a:rPr lang="de-DE" dirty="0"/>
              <a:t> </a:t>
            </a:r>
            <a:r>
              <a:rPr lang="de-DE" dirty="0" err="1"/>
              <a:t>Learnings</a:t>
            </a:r>
            <a:r>
              <a:rPr lang="de-DE" dirty="0"/>
              <a:t>, also:</a:t>
            </a:r>
          </a:p>
          <a:p>
            <a:r>
              <a:rPr lang="de-DE" dirty="0"/>
              <a:t>Aus bestehenden Leveln lernen </a:t>
            </a:r>
            <a:r>
              <a:rPr lang="de-DE" dirty="0">
                <a:sym typeface="Wingdings" pitchFamily="2" charset="2"/>
              </a:rPr>
              <a:t> Neue generieren</a:t>
            </a:r>
            <a:endParaRPr lang="de-DE" dirty="0"/>
          </a:p>
          <a:p>
            <a:endParaRPr lang="de-DE" dirty="0"/>
          </a:p>
        </p:txBody>
      </p:sp>
    </p:spTree>
    <p:extLst>
      <p:ext uri="{BB962C8B-B14F-4D97-AF65-F5344CB8AC3E}">
        <p14:creationId xmlns:p14="http://schemas.microsoft.com/office/powerpoint/2010/main" val="332824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BCB035-F4A7-994D-A0B3-FED23688EC9D}"/>
              </a:ext>
            </a:extLst>
          </p:cNvPr>
          <p:cNvSpPr>
            <a:spLocks noGrp="1"/>
          </p:cNvSpPr>
          <p:nvPr>
            <p:ph type="title"/>
          </p:nvPr>
        </p:nvSpPr>
        <p:spPr/>
        <p:txBody>
          <a:bodyPr/>
          <a:lstStyle/>
          <a:p>
            <a:r>
              <a:rPr lang="de-DE" dirty="0"/>
              <a:t>1. </a:t>
            </a:r>
            <a:r>
              <a:rPr lang="de-DE" dirty="0" err="1"/>
              <a:t>Machine</a:t>
            </a:r>
            <a:r>
              <a:rPr lang="de-DE" dirty="0"/>
              <a:t> Learning als möglicher </a:t>
            </a:r>
            <a:r>
              <a:rPr lang="de-DE" dirty="0" err="1"/>
              <a:t>Levelgenerator</a:t>
            </a:r>
            <a:endParaRPr lang="de-DE" dirty="0"/>
          </a:p>
        </p:txBody>
      </p:sp>
      <p:sp>
        <p:nvSpPr>
          <p:cNvPr id="3" name="Inhaltsplatzhalter 2">
            <a:extLst>
              <a:ext uri="{FF2B5EF4-FFF2-40B4-BE49-F238E27FC236}">
                <a16:creationId xmlns:a16="http://schemas.microsoft.com/office/drawing/2014/main" id="{07490B61-755B-2945-98B9-05D0707E6074}"/>
              </a:ext>
            </a:extLst>
          </p:cNvPr>
          <p:cNvSpPr>
            <a:spLocks noGrp="1"/>
          </p:cNvSpPr>
          <p:nvPr>
            <p:ph idx="1"/>
          </p:nvPr>
        </p:nvSpPr>
        <p:spPr/>
        <p:txBody>
          <a:bodyPr/>
          <a:lstStyle/>
          <a:p>
            <a:pPr marL="0" indent="0">
              <a:buNone/>
            </a:pPr>
            <a:r>
              <a:rPr lang="de-DE" b="1" dirty="0"/>
              <a:t>GAN (Generative </a:t>
            </a:r>
            <a:r>
              <a:rPr lang="de-DE" b="1" dirty="0" err="1"/>
              <a:t>Adversial</a:t>
            </a:r>
            <a:r>
              <a:rPr lang="de-DE" b="1" dirty="0"/>
              <a:t> Networks)</a:t>
            </a:r>
            <a:endParaRPr lang="de-DE" dirty="0"/>
          </a:p>
          <a:p>
            <a:pPr marL="0" indent="0">
              <a:buNone/>
            </a:pPr>
            <a:r>
              <a:rPr lang="de-DE" dirty="0"/>
              <a:t>= Gruppe von Algorithmen zu unbewachtem Lernen</a:t>
            </a:r>
          </a:p>
          <a:p>
            <a:r>
              <a:rPr lang="de-DE" dirty="0"/>
              <a:t>Bestehen aus zwei neuronalen Netzwerken</a:t>
            </a:r>
          </a:p>
          <a:p>
            <a:r>
              <a:rPr lang="de-DE" b="1" dirty="0"/>
              <a:t>Generator</a:t>
            </a:r>
            <a:r>
              <a:rPr lang="de-DE" dirty="0"/>
              <a:t> erstellt Kandidaten</a:t>
            </a:r>
          </a:p>
          <a:p>
            <a:r>
              <a:rPr lang="de-DE" b="1" dirty="0" err="1"/>
              <a:t>Diskrimator</a:t>
            </a:r>
            <a:r>
              <a:rPr lang="de-DE" dirty="0"/>
              <a:t> evaluiert diese</a:t>
            </a:r>
            <a:endParaRPr lang="de-DE" b="1" dirty="0"/>
          </a:p>
        </p:txBody>
      </p:sp>
    </p:spTree>
    <p:extLst>
      <p:ext uri="{BB962C8B-B14F-4D97-AF65-F5344CB8AC3E}">
        <p14:creationId xmlns:p14="http://schemas.microsoft.com/office/powerpoint/2010/main" val="3922264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D018E-DB34-8644-933E-B8E1348E3E7E}"/>
              </a:ext>
            </a:extLst>
          </p:cNvPr>
          <p:cNvSpPr>
            <a:spLocks noGrp="1"/>
          </p:cNvSpPr>
          <p:nvPr>
            <p:ph type="title"/>
          </p:nvPr>
        </p:nvSpPr>
        <p:spPr/>
        <p:txBody>
          <a:bodyPr/>
          <a:lstStyle/>
          <a:p>
            <a:r>
              <a:rPr lang="de-DE" dirty="0"/>
              <a:t>1. </a:t>
            </a:r>
            <a:r>
              <a:rPr lang="de-DE" dirty="0" err="1"/>
              <a:t>Machine</a:t>
            </a:r>
            <a:r>
              <a:rPr lang="de-DE" dirty="0"/>
              <a:t> Learning als möglicher </a:t>
            </a:r>
            <a:r>
              <a:rPr lang="de-DE" dirty="0" err="1"/>
              <a:t>Levelgenerator</a:t>
            </a:r>
            <a:endParaRPr lang="de-DE" dirty="0"/>
          </a:p>
        </p:txBody>
      </p:sp>
      <p:sp>
        <p:nvSpPr>
          <p:cNvPr id="3" name="Inhaltsplatzhalter 2">
            <a:extLst>
              <a:ext uri="{FF2B5EF4-FFF2-40B4-BE49-F238E27FC236}">
                <a16:creationId xmlns:a16="http://schemas.microsoft.com/office/drawing/2014/main" id="{7E0DCBE3-8273-084A-BC9A-FE6A1B79FE2F}"/>
              </a:ext>
            </a:extLst>
          </p:cNvPr>
          <p:cNvSpPr>
            <a:spLocks noGrp="1"/>
          </p:cNvSpPr>
          <p:nvPr>
            <p:ph idx="1"/>
          </p:nvPr>
        </p:nvSpPr>
        <p:spPr/>
        <p:txBody>
          <a:bodyPr/>
          <a:lstStyle/>
          <a:p>
            <a:r>
              <a:rPr lang="de-DE" dirty="0"/>
              <a:t>Generator lernt, Ergebnisse nach bestimmter Verteilung zu erzeugen</a:t>
            </a:r>
          </a:p>
          <a:p>
            <a:r>
              <a:rPr lang="de-DE" dirty="0" err="1"/>
              <a:t>Diskriminator</a:t>
            </a:r>
            <a:r>
              <a:rPr lang="de-DE" dirty="0"/>
              <a:t> lernt, Ergebnisse des Generators gegen echte (vorgegebene) Verteilung zu evaluieren (hier: konkret spielbare Level)</a:t>
            </a:r>
          </a:p>
          <a:p>
            <a:r>
              <a:rPr lang="de-DE" dirty="0"/>
              <a:t>Findet </a:t>
            </a:r>
            <a:r>
              <a:rPr lang="de-DE" dirty="0" err="1"/>
              <a:t>Diskriminator</a:t>
            </a:r>
            <a:r>
              <a:rPr lang="de-DE" dirty="0"/>
              <a:t> keine Unterschiede: </a:t>
            </a:r>
            <a:r>
              <a:rPr lang="de-DE" b="1" dirty="0"/>
              <a:t>Ziel erreicht</a:t>
            </a:r>
            <a:endParaRPr lang="de-DE" dirty="0"/>
          </a:p>
        </p:txBody>
      </p:sp>
    </p:spTree>
    <p:extLst>
      <p:ext uri="{BB962C8B-B14F-4D97-AF65-F5344CB8AC3E}">
        <p14:creationId xmlns:p14="http://schemas.microsoft.com/office/powerpoint/2010/main" val="4169534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B36730-56FB-AF40-8D92-2181984F8855}"/>
              </a:ext>
            </a:extLst>
          </p:cNvPr>
          <p:cNvSpPr>
            <a:spLocks noGrp="1"/>
          </p:cNvSpPr>
          <p:nvPr>
            <p:ph type="title"/>
          </p:nvPr>
        </p:nvSpPr>
        <p:spPr/>
        <p:txBody>
          <a:bodyPr/>
          <a:lstStyle/>
          <a:p>
            <a:r>
              <a:rPr lang="de-DE" dirty="0"/>
              <a:t>1. </a:t>
            </a:r>
            <a:r>
              <a:rPr lang="de-DE" dirty="0" err="1"/>
              <a:t>Machine</a:t>
            </a:r>
            <a:r>
              <a:rPr lang="de-DE" dirty="0"/>
              <a:t> Learning als möglicher </a:t>
            </a:r>
            <a:r>
              <a:rPr lang="de-DE" dirty="0" err="1"/>
              <a:t>Levelgenerator</a:t>
            </a:r>
            <a:endParaRPr lang="de-DE" dirty="0"/>
          </a:p>
        </p:txBody>
      </p:sp>
      <p:sp>
        <p:nvSpPr>
          <p:cNvPr id="3" name="Inhaltsplatzhalter 2">
            <a:extLst>
              <a:ext uri="{FF2B5EF4-FFF2-40B4-BE49-F238E27FC236}">
                <a16:creationId xmlns:a16="http://schemas.microsoft.com/office/drawing/2014/main" id="{7905F4B8-112C-0B44-9B36-62B63A38D86F}"/>
              </a:ext>
            </a:extLst>
          </p:cNvPr>
          <p:cNvSpPr>
            <a:spLocks noGrp="1"/>
          </p:cNvSpPr>
          <p:nvPr>
            <p:ph idx="1"/>
          </p:nvPr>
        </p:nvSpPr>
        <p:spPr/>
        <p:txBody>
          <a:bodyPr/>
          <a:lstStyle/>
          <a:p>
            <a:pPr marL="0" indent="0">
              <a:buNone/>
            </a:pPr>
            <a:r>
              <a:rPr lang="de-DE" dirty="0"/>
              <a:t>Einsatzgebiet von GAN</a:t>
            </a:r>
          </a:p>
        </p:txBody>
      </p:sp>
      <p:grpSp>
        <p:nvGrpSpPr>
          <p:cNvPr id="6" name="Gruppieren 5">
            <a:extLst>
              <a:ext uri="{FF2B5EF4-FFF2-40B4-BE49-F238E27FC236}">
                <a16:creationId xmlns:a16="http://schemas.microsoft.com/office/drawing/2014/main" id="{328CAF11-13F0-7843-90EF-89A80F714A3D}"/>
              </a:ext>
            </a:extLst>
          </p:cNvPr>
          <p:cNvGrpSpPr/>
          <p:nvPr/>
        </p:nvGrpSpPr>
        <p:grpSpPr>
          <a:xfrm>
            <a:off x="683568" y="2355726"/>
            <a:ext cx="1944216" cy="1524163"/>
            <a:chOff x="755576" y="2145600"/>
            <a:chExt cx="1944216" cy="1524163"/>
          </a:xfrm>
        </p:grpSpPr>
        <p:sp>
          <p:nvSpPr>
            <p:cNvPr id="4" name="Rechteck 3">
              <a:extLst>
                <a:ext uri="{FF2B5EF4-FFF2-40B4-BE49-F238E27FC236}">
                  <a16:creationId xmlns:a16="http://schemas.microsoft.com/office/drawing/2014/main" id="{3B2C9725-0498-1D46-A3D7-EFB83E266542}"/>
                </a:ext>
              </a:extLst>
            </p:cNvPr>
            <p:cNvSpPr/>
            <p:nvPr/>
          </p:nvSpPr>
          <p:spPr>
            <a:xfrm>
              <a:off x="1187624" y="2145600"/>
              <a:ext cx="108012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588AE538-96A7-C449-902A-F5B8F846FB27}"/>
                </a:ext>
              </a:extLst>
            </p:cNvPr>
            <p:cNvSpPr txBox="1"/>
            <p:nvPr/>
          </p:nvSpPr>
          <p:spPr>
            <a:xfrm>
              <a:off x="755576" y="3238876"/>
              <a:ext cx="1944216" cy="430887"/>
            </a:xfrm>
            <a:prstGeom prst="rect">
              <a:avLst/>
            </a:prstGeom>
            <a:noFill/>
          </p:spPr>
          <p:txBody>
            <a:bodyPr wrap="square" rtlCol="0">
              <a:spAutoFit/>
            </a:bodyPr>
            <a:lstStyle/>
            <a:p>
              <a:pPr algn="ctr"/>
              <a:r>
                <a:rPr lang="de-DE" sz="2200" dirty="0">
                  <a:latin typeface="Arial" panose="020B0604020202020204" pitchFamily="34" charset="0"/>
                </a:rPr>
                <a:t>2D-Modell</a:t>
              </a:r>
            </a:p>
          </p:txBody>
        </p:sp>
      </p:grpSp>
      <p:grpSp>
        <p:nvGrpSpPr>
          <p:cNvPr id="10" name="Gruppieren 9">
            <a:extLst>
              <a:ext uri="{FF2B5EF4-FFF2-40B4-BE49-F238E27FC236}">
                <a16:creationId xmlns:a16="http://schemas.microsoft.com/office/drawing/2014/main" id="{A7EF1507-AEC0-7D4A-B084-3DFF6E4567A3}"/>
              </a:ext>
            </a:extLst>
          </p:cNvPr>
          <p:cNvGrpSpPr/>
          <p:nvPr/>
        </p:nvGrpSpPr>
        <p:grpSpPr>
          <a:xfrm>
            <a:off x="3296378" y="1942953"/>
            <a:ext cx="1995702" cy="1936936"/>
            <a:chOff x="3275856" y="2093720"/>
            <a:chExt cx="1995702" cy="1936936"/>
          </a:xfrm>
        </p:grpSpPr>
        <mc:AlternateContent xmlns:mc="http://schemas.openxmlformats.org/markup-compatibility/2006">
          <mc:Choice xmlns:am3d="http://schemas.microsoft.com/office/drawing/2017/model3d" Requires="am3d">
            <p:graphicFrame>
              <p:nvGraphicFramePr>
                <p:cNvPr id="8" name="3D-Modell 7" descr="Meeresströmungen">
                  <a:extLst>
                    <a:ext uri="{FF2B5EF4-FFF2-40B4-BE49-F238E27FC236}">
                      <a16:creationId xmlns:a16="http://schemas.microsoft.com/office/drawing/2014/main" id="{3C63398E-FA61-B44B-B38C-5D816F4E8533}"/>
                    </a:ext>
                  </a:extLst>
                </p:cNvPr>
                <p:cNvGraphicFramePr>
                  <a:graphicFrameLocks noChangeAspect="1"/>
                </p:cNvGraphicFramePr>
                <p:nvPr>
                  <p:extLst>
                    <p:ext uri="{D42A27DB-BD31-4B8C-83A1-F6EECF244321}">
                      <p14:modId xmlns:p14="http://schemas.microsoft.com/office/powerpoint/2010/main" val="1152492672"/>
                    </p:ext>
                  </p:extLst>
                </p:nvPr>
              </p:nvGraphicFramePr>
              <p:xfrm>
                <a:off x="3511400" y="2093720"/>
                <a:ext cx="1524613" cy="1604130"/>
              </p:xfrm>
              <a:graphic>
                <a:graphicData uri="http://schemas.microsoft.com/office/drawing/2017/model3d">
                  <am3d:model3d r:embed="rId2">
                    <am3d:spPr>
                      <a:xfrm>
                        <a:off x="0" y="0"/>
                        <a:ext cx="1524613" cy="1604130"/>
                      </a:xfrm>
                      <a:prstGeom prst="rect">
                        <a:avLst/>
                      </a:prstGeom>
                    </am3d:spPr>
                    <am3d:camera>
                      <am3d:pos x="0" y="0" z="81245089"/>
                      <am3d:up dx="0" dy="36000000" dz="0"/>
                      <am3d:lookAt x="0" y="0" z="0"/>
                      <am3d:perspective fov="2700000"/>
                    </am3d:camera>
                    <am3d:trans>
                      <am3d:meterPerModelUnit n="4920067" d="1000000"/>
                      <am3d:preTrans dx="18911" dy="-17995985" dz="-82452"/>
                      <am3d:scale>
                        <am3d:sx n="1000000" d="1000000"/>
                        <am3d:sy n="1000000" d="1000000"/>
                        <am3d:sz n="1000000" d="1000000"/>
                      </am3d:scale>
                      <am3d:rot ax="5739328" ay="4408517" az="5753801"/>
                      <am3d:postTrans dx="0" dy="0" dz="0"/>
                    </am3d:trans>
                    <am3d:raster rName="Office3DRenderer" rVer="16.0.8326">
                      <am3d:blip r:embed="rId3"/>
                    </am3d:raster>
                    <am3d:extLst>
                      <a:ext uri="{9A65AA19-BECB-4387-8358-8AD5134E1D82}">
                        <a3danim:embedAnim xmlns:a3danim="http://schemas.microsoft.com/office/drawing/2018/animation/model3d" animId="0">
                          <a3danim:animPr length="4966" count="indefinite"/>
                        </a3danim:embedAnim>
                      </a:ext>
                      <a:ext uri="{E9DE012E-A134-456F-84FE-255F9AAD75C6}">
                        <a3danim:posterFrame xmlns:a3danim="http://schemas.microsoft.com/office/drawing/2018/animation/model3d" animId="0" frame="63112"/>
                      </a:ext>
                    </am3d:extLst>
                    <am3d:objViewport viewportSz="2031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Modell 7" descr="Meeresströmungen">
                  <a:extLst>
                    <a:ext uri="{FF2B5EF4-FFF2-40B4-BE49-F238E27FC236}">
                      <a16:creationId xmlns:a16="http://schemas.microsoft.com/office/drawing/2014/main" id="{3C63398E-FA61-B44B-B38C-5D816F4E8533}"/>
                    </a:ext>
                  </a:extLst>
                </p:cNvPr>
                <p:cNvPicPr>
                  <a:picLocks noGrp="1" noRot="1" noChangeAspect="1" noMove="1" noResize="1" noEditPoints="1" noAdjustHandles="1" noChangeArrowheads="1" noChangeShapeType="1" noCrop="1"/>
                </p:cNvPicPr>
                <p:nvPr/>
              </p:nvPicPr>
              <p:blipFill>
                <a:blip r:embed="rId3"/>
                <a:stretch>
                  <a:fillRect/>
                </a:stretch>
              </p:blipFill>
              <p:spPr>
                <a:xfrm>
                  <a:off x="3531922" y="1942953"/>
                  <a:ext cx="1524613" cy="1604130"/>
                </a:xfrm>
                <a:prstGeom prst="rect">
                  <a:avLst/>
                </a:prstGeom>
              </p:spPr>
            </p:pic>
          </mc:Fallback>
        </mc:AlternateContent>
        <p:sp>
          <p:nvSpPr>
            <p:cNvPr id="9" name="Textfeld 8">
              <a:extLst>
                <a:ext uri="{FF2B5EF4-FFF2-40B4-BE49-F238E27FC236}">
                  <a16:creationId xmlns:a16="http://schemas.microsoft.com/office/drawing/2014/main" id="{C8ECD8DA-8111-1B45-B317-FC54118D027F}"/>
                </a:ext>
              </a:extLst>
            </p:cNvPr>
            <p:cNvSpPr txBox="1"/>
            <p:nvPr/>
          </p:nvSpPr>
          <p:spPr>
            <a:xfrm>
              <a:off x="3275856" y="3599769"/>
              <a:ext cx="1995702" cy="430887"/>
            </a:xfrm>
            <a:prstGeom prst="rect">
              <a:avLst/>
            </a:prstGeom>
            <a:noFill/>
          </p:spPr>
          <p:txBody>
            <a:bodyPr wrap="square" rtlCol="0">
              <a:spAutoFit/>
            </a:bodyPr>
            <a:lstStyle/>
            <a:p>
              <a:pPr algn="ctr"/>
              <a:r>
                <a:rPr lang="de-DE" sz="2200" dirty="0">
                  <a:latin typeface="Arial" panose="020B0604020202020204" pitchFamily="34" charset="0"/>
                </a:rPr>
                <a:t>3D-Modell</a:t>
              </a:r>
            </a:p>
          </p:txBody>
        </p:sp>
      </p:grpSp>
      <p:grpSp>
        <p:nvGrpSpPr>
          <p:cNvPr id="13" name="Gruppieren 12">
            <a:extLst>
              <a:ext uri="{FF2B5EF4-FFF2-40B4-BE49-F238E27FC236}">
                <a16:creationId xmlns:a16="http://schemas.microsoft.com/office/drawing/2014/main" id="{379406AF-3FEC-6841-AD6C-BF70F59ECEB8}"/>
              </a:ext>
            </a:extLst>
          </p:cNvPr>
          <p:cNvGrpSpPr/>
          <p:nvPr/>
        </p:nvGrpSpPr>
        <p:grpSpPr>
          <a:xfrm>
            <a:off x="5961658" y="2355726"/>
            <a:ext cx="2448272" cy="1575212"/>
            <a:chOff x="5961658" y="2355726"/>
            <a:chExt cx="2448272" cy="1575212"/>
          </a:xfrm>
        </p:grpSpPr>
        <p:pic>
          <p:nvPicPr>
            <p:cNvPr id="11" name="Grafik 10">
              <a:extLst>
                <a:ext uri="{FF2B5EF4-FFF2-40B4-BE49-F238E27FC236}">
                  <a16:creationId xmlns:a16="http://schemas.microsoft.com/office/drawing/2014/main" id="{9A84240A-4BEE-564C-862A-BAD44ED3A684}"/>
                </a:ext>
              </a:extLst>
            </p:cNvPr>
            <p:cNvPicPr>
              <a:picLocks noChangeAspect="1"/>
            </p:cNvPicPr>
            <p:nvPr/>
          </p:nvPicPr>
          <p:blipFill>
            <a:blip r:embed="rId4"/>
            <a:stretch>
              <a:fillRect/>
            </a:stretch>
          </p:blipFill>
          <p:spPr>
            <a:xfrm>
              <a:off x="6624564" y="2355726"/>
              <a:ext cx="1122460" cy="1093276"/>
            </a:xfrm>
            <a:prstGeom prst="rect">
              <a:avLst/>
            </a:prstGeom>
          </p:spPr>
        </p:pic>
        <p:sp>
          <p:nvSpPr>
            <p:cNvPr id="12" name="Textfeld 11">
              <a:extLst>
                <a:ext uri="{FF2B5EF4-FFF2-40B4-BE49-F238E27FC236}">
                  <a16:creationId xmlns:a16="http://schemas.microsoft.com/office/drawing/2014/main" id="{39ABA265-FD17-4B4B-B5C6-1EB88E56E4D3}"/>
                </a:ext>
              </a:extLst>
            </p:cNvPr>
            <p:cNvSpPr txBox="1"/>
            <p:nvPr/>
          </p:nvSpPr>
          <p:spPr>
            <a:xfrm>
              <a:off x="5961658" y="3500051"/>
              <a:ext cx="2448272" cy="430887"/>
            </a:xfrm>
            <a:prstGeom prst="rect">
              <a:avLst/>
            </a:prstGeom>
            <a:noFill/>
          </p:spPr>
          <p:txBody>
            <a:bodyPr wrap="square" rtlCol="0">
              <a:spAutoFit/>
            </a:bodyPr>
            <a:lstStyle/>
            <a:p>
              <a:pPr algn="ctr"/>
              <a:r>
                <a:rPr lang="de-DE" sz="2200" dirty="0">
                  <a:latin typeface="Arial" panose="020B0604020202020204" pitchFamily="34" charset="0"/>
                </a:rPr>
                <a:t>Bildbearbeitung</a:t>
              </a:r>
            </a:p>
          </p:txBody>
        </p:sp>
      </p:grpSp>
      <p:sp>
        <p:nvSpPr>
          <p:cNvPr id="14" name="Textfeld 13">
            <a:extLst>
              <a:ext uri="{FF2B5EF4-FFF2-40B4-BE49-F238E27FC236}">
                <a16:creationId xmlns:a16="http://schemas.microsoft.com/office/drawing/2014/main" id="{B02BB0A1-B42C-BF4B-B2F2-C2F38E1BC7DF}"/>
              </a:ext>
            </a:extLst>
          </p:cNvPr>
          <p:cNvSpPr txBox="1"/>
          <p:nvPr/>
        </p:nvSpPr>
        <p:spPr>
          <a:xfrm>
            <a:off x="4644008" y="4246975"/>
            <a:ext cx="1440160" cy="430887"/>
          </a:xfrm>
          <a:prstGeom prst="rect">
            <a:avLst/>
          </a:prstGeom>
          <a:noFill/>
        </p:spPr>
        <p:txBody>
          <a:bodyPr wrap="square" rtlCol="0">
            <a:spAutoFit/>
          </a:bodyPr>
          <a:lstStyle/>
          <a:p>
            <a:r>
              <a:rPr lang="de-DE" sz="2200" dirty="0">
                <a:latin typeface="Arial" panose="020B0604020202020204" pitchFamily="34" charset="0"/>
              </a:rPr>
              <a:t>etc.</a:t>
            </a:r>
          </a:p>
        </p:txBody>
      </p:sp>
    </p:spTree>
    <p:extLst>
      <p:ext uri="{BB962C8B-B14F-4D97-AF65-F5344CB8AC3E}">
        <p14:creationId xmlns:p14="http://schemas.microsoft.com/office/powerpoint/2010/main" val="3786172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9D7F68-1E53-5D4D-BC51-1AA74192F5C7}"/>
              </a:ext>
            </a:extLst>
          </p:cNvPr>
          <p:cNvSpPr>
            <a:spLocks noGrp="1"/>
          </p:cNvSpPr>
          <p:nvPr>
            <p:ph type="title"/>
          </p:nvPr>
        </p:nvSpPr>
        <p:spPr/>
        <p:txBody>
          <a:bodyPr/>
          <a:lstStyle/>
          <a:p>
            <a:r>
              <a:rPr lang="de-DE" dirty="0"/>
              <a:t>2. Allgemeine Vorgehensweise</a:t>
            </a:r>
          </a:p>
        </p:txBody>
      </p:sp>
      <p:sp>
        <p:nvSpPr>
          <p:cNvPr id="3" name="Inhaltsplatzhalter 2">
            <a:extLst>
              <a:ext uri="{FF2B5EF4-FFF2-40B4-BE49-F238E27FC236}">
                <a16:creationId xmlns:a16="http://schemas.microsoft.com/office/drawing/2014/main" id="{E61E57F3-EEE2-814C-8EEC-BA965BE8CD7F}"/>
              </a:ext>
            </a:extLst>
          </p:cNvPr>
          <p:cNvSpPr>
            <a:spLocks noGrp="1"/>
          </p:cNvSpPr>
          <p:nvPr>
            <p:ph idx="1"/>
          </p:nvPr>
        </p:nvSpPr>
        <p:spPr/>
        <p:txBody>
          <a:bodyPr/>
          <a:lstStyle/>
          <a:p>
            <a:r>
              <a:rPr lang="de-DE" dirty="0" err="1"/>
              <a:t>GitHub</a:t>
            </a:r>
            <a:r>
              <a:rPr lang="de-DE" dirty="0"/>
              <a:t>-Repository (</a:t>
            </a:r>
            <a:r>
              <a:rPr lang="de-DE" dirty="0">
                <a:hlinkClick r:id="rId2"/>
              </a:rPr>
              <a:t>https://github.com/HallerPatrick/AI-Birds-LeveGANerator</a:t>
            </a:r>
            <a:r>
              <a:rPr lang="de-DE" dirty="0"/>
              <a:t>)</a:t>
            </a:r>
          </a:p>
          <a:p>
            <a:endParaRPr lang="de-DE" dirty="0"/>
          </a:p>
          <a:p>
            <a:endParaRPr lang="de-DE" dirty="0"/>
          </a:p>
        </p:txBody>
      </p:sp>
      <p:pic>
        <p:nvPicPr>
          <p:cNvPr id="6145" name="Picture 1" descr="page4image21683520">
            <a:extLst>
              <a:ext uri="{FF2B5EF4-FFF2-40B4-BE49-F238E27FC236}">
                <a16:creationId xmlns:a16="http://schemas.microsoft.com/office/drawing/2014/main" id="{E7F3CA67-A0F5-8144-93AE-9601C04F6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843558"/>
            <a:ext cx="3168352" cy="379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547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28C99D-2CC9-4444-9522-10E8865FB63C}"/>
              </a:ext>
            </a:extLst>
          </p:cNvPr>
          <p:cNvSpPr>
            <a:spLocks noGrp="1"/>
          </p:cNvSpPr>
          <p:nvPr>
            <p:ph type="title"/>
          </p:nvPr>
        </p:nvSpPr>
        <p:spPr/>
        <p:txBody>
          <a:bodyPr/>
          <a:lstStyle/>
          <a:p>
            <a:r>
              <a:rPr lang="de-DE" dirty="0"/>
              <a:t>2. Allgemeine Vorgehensweise</a:t>
            </a:r>
          </a:p>
        </p:txBody>
      </p:sp>
      <p:sp>
        <p:nvSpPr>
          <p:cNvPr id="3" name="Inhaltsplatzhalter 2">
            <a:extLst>
              <a:ext uri="{FF2B5EF4-FFF2-40B4-BE49-F238E27FC236}">
                <a16:creationId xmlns:a16="http://schemas.microsoft.com/office/drawing/2014/main" id="{5CB3A7A7-EC1A-C440-8896-655806BCC8F0}"/>
              </a:ext>
            </a:extLst>
          </p:cNvPr>
          <p:cNvSpPr>
            <a:spLocks noGrp="1"/>
          </p:cNvSpPr>
          <p:nvPr>
            <p:ph idx="1"/>
          </p:nvPr>
        </p:nvSpPr>
        <p:spPr/>
        <p:txBody>
          <a:bodyPr/>
          <a:lstStyle/>
          <a:p>
            <a:pPr marL="457200" indent="-457200">
              <a:buAutoNum type="arabicPeriod"/>
            </a:pPr>
            <a:r>
              <a:rPr lang="de-DE" dirty="0"/>
              <a:t>Baseline Generator</a:t>
            </a:r>
          </a:p>
          <a:p>
            <a:r>
              <a:rPr lang="de-DE" dirty="0"/>
              <a:t>Vom Wettbewerb gestellte Generator</a:t>
            </a:r>
          </a:p>
          <a:p>
            <a:r>
              <a:rPr lang="de-DE" dirty="0"/>
              <a:t>minimale Änderungen zur automatisierten Verwendung</a:t>
            </a:r>
          </a:p>
        </p:txBody>
      </p:sp>
    </p:spTree>
    <p:extLst>
      <p:ext uri="{BB962C8B-B14F-4D97-AF65-F5344CB8AC3E}">
        <p14:creationId xmlns:p14="http://schemas.microsoft.com/office/powerpoint/2010/main" val="2349998027"/>
      </p:ext>
    </p:extLst>
  </p:cSld>
  <p:clrMapOvr>
    <a:masterClrMapping/>
  </p:clrMapOvr>
</p:sld>
</file>

<file path=ppt/theme/theme1.xml><?xml version="1.0" encoding="utf-8"?>
<a:theme xmlns:a="http://schemas.openxmlformats.org/drawingml/2006/main" name="16zu9_Vorlage_Lehre_deutsch">
  <a:themeElements>
    <a:clrScheme name="ub-cd-neu-v2-4 1">
      <a:dk1>
        <a:srgbClr val="000000"/>
      </a:dk1>
      <a:lt1>
        <a:srgbClr val="C8D0E2"/>
      </a:lt1>
      <a:dk2>
        <a:srgbClr val="00457D"/>
      </a:dk2>
      <a:lt2>
        <a:srgbClr val="808080"/>
      </a:lt2>
      <a:accent1>
        <a:srgbClr val="5D7FAA"/>
      </a:accent1>
      <a:accent2>
        <a:srgbClr val="97BF0D"/>
      </a:accent2>
      <a:accent3>
        <a:srgbClr val="E0E4EE"/>
      </a:accent3>
      <a:accent4>
        <a:srgbClr val="000000"/>
      </a:accent4>
      <a:accent5>
        <a:srgbClr val="B6C0D2"/>
      </a:accent5>
      <a:accent6>
        <a:srgbClr val="88AD0B"/>
      </a:accent6>
      <a:hlink>
        <a:srgbClr val="92A5C5"/>
      </a:hlink>
      <a:folHlink>
        <a:srgbClr val="C6D982"/>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b-cd-neu-v2-4 1">
        <a:dk1>
          <a:srgbClr val="000000"/>
        </a:dk1>
        <a:lt1>
          <a:srgbClr val="C8D0E2"/>
        </a:lt1>
        <a:dk2>
          <a:srgbClr val="00457D"/>
        </a:dk2>
        <a:lt2>
          <a:srgbClr val="808080"/>
        </a:lt2>
        <a:accent1>
          <a:srgbClr val="5D7FAA"/>
        </a:accent1>
        <a:accent2>
          <a:srgbClr val="97BF0D"/>
        </a:accent2>
        <a:accent3>
          <a:srgbClr val="E0E4EE"/>
        </a:accent3>
        <a:accent4>
          <a:srgbClr val="000000"/>
        </a:accent4>
        <a:accent5>
          <a:srgbClr val="B6C0D2"/>
        </a:accent5>
        <a:accent6>
          <a:srgbClr val="88AD0B"/>
        </a:accent6>
        <a:hlink>
          <a:srgbClr val="92A5C5"/>
        </a:hlink>
        <a:folHlink>
          <a:srgbClr val="C6D982"/>
        </a:folHlink>
      </a:clrScheme>
      <a:clrMap bg1="lt1" tx1="dk1" bg2="lt2" tx2="dk2" accent1="accent1" accent2="accent2" accent3="accent3" accent4="accent4" accent5="accent5" accent6="accent6" hlink="hlink" folHlink="folHlink"/>
    </a:extraClrScheme>
    <a:extraClrScheme>
      <a:clrScheme name="ub-cd-neu-v2-4 2">
        <a:dk1>
          <a:srgbClr val="000000"/>
        </a:dk1>
        <a:lt1>
          <a:srgbClr val="C8D0E2"/>
        </a:lt1>
        <a:dk2>
          <a:srgbClr val="00457D"/>
        </a:dk2>
        <a:lt2>
          <a:srgbClr val="808080"/>
        </a:lt2>
        <a:accent1>
          <a:srgbClr val="5D7FAA"/>
        </a:accent1>
        <a:accent2>
          <a:srgbClr val="FFD300"/>
        </a:accent2>
        <a:accent3>
          <a:srgbClr val="E0E4EE"/>
        </a:accent3>
        <a:accent4>
          <a:srgbClr val="000000"/>
        </a:accent4>
        <a:accent5>
          <a:srgbClr val="B6C0D2"/>
        </a:accent5>
        <a:accent6>
          <a:srgbClr val="E7BF00"/>
        </a:accent6>
        <a:hlink>
          <a:srgbClr val="92A5C5"/>
        </a:hlink>
        <a:folHlink>
          <a:srgbClr val="FFE37D"/>
        </a:folHlink>
      </a:clrScheme>
      <a:clrMap bg1="lt1" tx1="dk1" bg2="lt2" tx2="dk2" accent1="accent1" accent2="accent2" accent3="accent3" accent4="accent4" accent5="accent5" accent6="accent6" hlink="hlink" folHlink="folHlink"/>
    </a:extraClrScheme>
    <a:extraClrScheme>
      <a:clrScheme name="ub-cd-neu-v2-4 3">
        <a:dk1>
          <a:srgbClr val="000000"/>
        </a:dk1>
        <a:lt1>
          <a:srgbClr val="C8D0E2"/>
        </a:lt1>
        <a:dk2>
          <a:srgbClr val="00457D"/>
        </a:dk2>
        <a:lt2>
          <a:srgbClr val="808080"/>
        </a:lt2>
        <a:accent1>
          <a:srgbClr val="5D7FAA"/>
        </a:accent1>
        <a:accent2>
          <a:srgbClr val="E6444F"/>
        </a:accent2>
        <a:accent3>
          <a:srgbClr val="E0E4EE"/>
        </a:accent3>
        <a:accent4>
          <a:srgbClr val="000000"/>
        </a:accent4>
        <a:accent5>
          <a:srgbClr val="B6C0D2"/>
        </a:accent5>
        <a:accent6>
          <a:srgbClr val="D03D47"/>
        </a:accent6>
        <a:hlink>
          <a:srgbClr val="92A5C5"/>
        </a:hlink>
        <a:folHlink>
          <a:srgbClr val="F1998F"/>
        </a:folHlink>
      </a:clrScheme>
      <a:clrMap bg1="lt1" tx1="dk1" bg2="lt2" tx2="dk2" accent1="accent1" accent2="accent2" accent3="accent3" accent4="accent4" accent5="accent5" accent6="accent6" hlink="hlink" folHlink="folHlink"/>
    </a:extraClrScheme>
    <a:extraClrScheme>
      <a:clrScheme name="ub-cd-neu-v2-4 4">
        <a:dk1>
          <a:srgbClr val="000000"/>
        </a:dk1>
        <a:lt1>
          <a:srgbClr val="C8D0E2"/>
        </a:lt1>
        <a:dk2>
          <a:srgbClr val="00457D"/>
        </a:dk2>
        <a:lt2>
          <a:srgbClr val="808080"/>
        </a:lt2>
        <a:accent1>
          <a:srgbClr val="5D7FAA"/>
        </a:accent1>
        <a:accent2>
          <a:srgbClr val="878783"/>
        </a:accent2>
        <a:accent3>
          <a:srgbClr val="E0E4EE"/>
        </a:accent3>
        <a:accent4>
          <a:srgbClr val="000000"/>
        </a:accent4>
        <a:accent5>
          <a:srgbClr val="B6C0D2"/>
        </a:accent5>
        <a:accent6>
          <a:srgbClr val="7A7A76"/>
        </a:accent6>
        <a:hlink>
          <a:srgbClr val="92A5C5"/>
        </a:hlink>
        <a:folHlink>
          <a:srgbClr val="B9BAB7"/>
        </a:folHlink>
      </a:clrScheme>
      <a:clrMap bg1="lt1" tx1="dk1" bg2="lt2" tx2="dk2" accent1="accent1" accent2="accent2" accent3="accent3" accent4="accent4" accent5="accent5" accent6="accent6" hlink="hlink" folHlink="folHlink"/>
    </a:extraClrScheme>
    <a:extraClrScheme>
      <a:clrScheme name="ub-cd-neu-v2-4 5">
        <a:dk1>
          <a:srgbClr val="000000"/>
        </a:dk1>
        <a:lt1>
          <a:srgbClr val="C8D0E2"/>
        </a:lt1>
        <a:dk2>
          <a:srgbClr val="00457D"/>
        </a:dk2>
        <a:lt2>
          <a:srgbClr val="808080"/>
        </a:lt2>
        <a:accent1>
          <a:srgbClr val="5D7FAA"/>
        </a:accent1>
        <a:accent2>
          <a:srgbClr val="00457D"/>
        </a:accent2>
        <a:accent3>
          <a:srgbClr val="E0E4EE"/>
        </a:accent3>
        <a:accent4>
          <a:srgbClr val="000000"/>
        </a:accent4>
        <a:accent5>
          <a:srgbClr val="B6C0D2"/>
        </a:accent5>
        <a:accent6>
          <a:srgbClr val="003E71"/>
        </a:accent6>
        <a:hlink>
          <a:srgbClr val="92A5C5"/>
        </a:hlink>
        <a:folHlink>
          <a:srgbClr val="C8D0E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16zu9_Vorlage_Lehre_deutsch</Template>
  <TotalTime>0</TotalTime>
  <Words>802</Words>
  <Application>Microsoft Macintosh PowerPoint</Application>
  <PresentationFormat>Bildschirmpräsentation (16:9)</PresentationFormat>
  <Paragraphs>112</Paragraphs>
  <Slides>25</Slides>
  <Notes>2</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25</vt:i4>
      </vt:variant>
    </vt:vector>
  </HeadingPairs>
  <TitlesOfParts>
    <vt:vector size="31" baseType="lpstr">
      <vt:lpstr>Times New Roman</vt:lpstr>
      <vt:lpstr>Arial</vt:lpstr>
      <vt:lpstr>Wingdings</vt:lpstr>
      <vt:lpstr>Calibri</vt:lpstr>
      <vt:lpstr>UB Scala Sans</vt:lpstr>
      <vt:lpstr>16zu9_Vorlage_Lehre_deutsch</vt:lpstr>
      <vt:lpstr>LevelGANerator</vt:lpstr>
      <vt:lpstr>Inhaltsverzeichnis</vt:lpstr>
      <vt:lpstr>1. Machine Learning als möglicher Levelgenerator</vt:lpstr>
      <vt:lpstr>1. Machine Learning als möglicher Levelgenerator</vt:lpstr>
      <vt:lpstr>1. Machine Learning als möglicher Levelgenerator</vt:lpstr>
      <vt:lpstr>1. Machine Learning als möglicher Levelgenerator</vt:lpstr>
      <vt:lpstr>1. Machine Learning als möglicher Levelgenerator</vt:lpstr>
      <vt:lpstr>2. Allgemeine Vorgehensweise</vt:lpstr>
      <vt:lpstr>2. Allgemeine Vorgehensweise</vt:lpstr>
      <vt:lpstr>2. Allgemeine Vorgehensweise</vt:lpstr>
      <vt:lpstr>2. Allgemeine Vorgehensweise</vt:lpstr>
      <vt:lpstr>2. Allgemeine Vorgehensweise</vt:lpstr>
      <vt:lpstr>2. Allgemeine Vorgehensweise</vt:lpstr>
      <vt:lpstr>2. Allgemeine Vorgehensweise</vt:lpstr>
      <vt:lpstr>2. Allgemeine Vorgehensweise</vt:lpstr>
      <vt:lpstr>2. Allgemeine Vorgehensweise - Automator</vt:lpstr>
      <vt:lpstr>2. Allgemeine Vorgehensweise - Automator</vt:lpstr>
      <vt:lpstr>2. Allgemeine Vorgehensweise</vt:lpstr>
      <vt:lpstr>2. Allgemeine Vorgehensweise –  Re-Evaluierungssystem </vt:lpstr>
      <vt:lpstr>2. Allgemeine Vorgehensweise –  Re-Evaluierungssystem</vt:lpstr>
      <vt:lpstr>3. Ergebnisse</vt:lpstr>
      <vt:lpstr>3. Ergebnisse</vt:lpstr>
      <vt:lpstr>3. Ergebnisse</vt:lpstr>
      <vt:lpstr>3. Fazit</vt:lpstr>
      <vt:lpstr>4. Ausblick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Samet Murat Akcabay</dc:creator>
  <cp:lastModifiedBy>Samet Murat Akcabay</cp:lastModifiedBy>
  <cp:revision>25</cp:revision>
  <cp:lastPrinted>2016-02-18T09:13:59Z</cp:lastPrinted>
  <dcterms:created xsi:type="dcterms:W3CDTF">2019-10-22T12:23:02Z</dcterms:created>
  <dcterms:modified xsi:type="dcterms:W3CDTF">2019-10-22T14:07:19Z</dcterms:modified>
</cp:coreProperties>
</file>